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avi" ContentType="video/avi"/>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1"/>
  </p:notesMasterIdLst>
  <p:handoutMasterIdLst>
    <p:handoutMasterId r:id="rId32"/>
  </p:handoutMasterIdLst>
  <p:sldIdLst>
    <p:sldId id="339" r:id="rId2"/>
    <p:sldId id="352" r:id="rId3"/>
    <p:sldId id="340" r:id="rId4"/>
    <p:sldId id="341" r:id="rId5"/>
    <p:sldId id="342" r:id="rId6"/>
    <p:sldId id="343" r:id="rId7"/>
    <p:sldId id="344" r:id="rId8"/>
    <p:sldId id="345" r:id="rId9"/>
    <p:sldId id="346" r:id="rId10"/>
    <p:sldId id="325" r:id="rId11"/>
    <p:sldId id="347" r:id="rId12"/>
    <p:sldId id="326" r:id="rId13"/>
    <p:sldId id="335" r:id="rId14"/>
    <p:sldId id="348" r:id="rId15"/>
    <p:sldId id="331" r:id="rId16"/>
    <p:sldId id="349" r:id="rId17"/>
    <p:sldId id="332" r:id="rId18"/>
    <p:sldId id="350" r:id="rId19"/>
    <p:sldId id="334" r:id="rId20"/>
    <p:sldId id="351" r:id="rId21"/>
    <p:sldId id="313" r:id="rId22"/>
    <p:sldId id="314" r:id="rId23"/>
    <p:sldId id="288" r:id="rId24"/>
    <p:sldId id="273" r:id="rId25"/>
    <p:sldId id="274" r:id="rId26"/>
    <p:sldId id="275" r:id="rId27"/>
    <p:sldId id="322" r:id="rId28"/>
    <p:sldId id="323" r:id="rId29"/>
    <p:sldId id="32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87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7133" autoAdjust="0"/>
    <p:restoredTop sz="94660"/>
  </p:normalViewPr>
  <p:slideViewPr>
    <p:cSldViewPr>
      <p:cViewPr>
        <p:scale>
          <a:sx n="60" d="100"/>
          <a:sy n="60" d="100"/>
        </p:scale>
        <p:origin x="-816" y="-276"/>
      </p:cViewPr>
      <p:guideLst>
        <p:guide orient="horz" pos="2160"/>
        <p:guide pos="3840"/>
      </p:guideLst>
    </p:cSldViewPr>
  </p:slideViewPr>
  <p:notesTextViewPr>
    <p:cViewPr>
      <p:scale>
        <a:sx n="1" d="1"/>
        <a:sy n="1" d="1"/>
      </p:scale>
      <p:origin x="0" y="0"/>
    </p:cViewPr>
  </p:notesTextViewPr>
  <p:sorterViewPr>
    <p:cViewPr>
      <p:scale>
        <a:sx n="80" d="100"/>
        <a:sy n="80" d="100"/>
      </p:scale>
      <p:origin x="0" y="55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1B563C-D038-9B46-A2EC-660E56903211}" type="doc">
      <dgm:prSet loTypeId="urn:microsoft.com/office/officeart/2005/8/layout/list1" loCatId="list" qsTypeId="urn:microsoft.com/office/officeart/2005/8/quickstyle/simple4" qsCatId="simple" csTypeId="urn:microsoft.com/office/officeart/2005/8/colors/accent5_2" csCatId="accent5" phldr="1"/>
      <dgm:spPr/>
      <dgm:t>
        <a:bodyPr/>
        <a:lstStyle/>
        <a:p>
          <a:endParaRPr lang="en-US"/>
        </a:p>
      </dgm:t>
    </dgm:pt>
    <dgm:pt modelId="{357EA999-A6EC-924A-AE14-9CC6387E00B3}">
      <dgm:prSet/>
      <dgm:spPr/>
      <dgm:t>
        <a:bodyPr/>
        <a:lstStyle/>
        <a:p>
          <a:r>
            <a:rPr lang="en-US" dirty="0" smtClean="0">
              <a:latin typeface="Times New Roman" panose="02020603050405020304" pitchFamily="18" charset="0"/>
              <a:cs typeface="Times New Roman" panose="02020603050405020304" pitchFamily="18" charset="0"/>
            </a:rPr>
            <a:t>Property Losses </a:t>
          </a:r>
          <a:r>
            <a:rPr lang="en-US" dirty="0" smtClean="0">
              <a:latin typeface="Times New Roman" panose="02020603050405020304" pitchFamily="18" charset="0"/>
              <a:cs typeface="Times New Roman" panose="02020603050405020304" pitchFamily="18" charset="0"/>
            </a:rPr>
            <a:t>– Do’s and </a:t>
          </a:r>
          <a:r>
            <a:rPr lang="en-US" dirty="0" err="1" smtClean="0">
              <a:latin typeface="Times New Roman" panose="02020603050405020304" pitchFamily="18" charset="0"/>
              <a:cs typeface="Times New Roman" panose="02020603050405020304" pitchFamily="18" charset="0"/>
            </a:rPr>
            <a:t>Dont’s</a:t>
          </a:r>
          <a:r>
            <a:rPr lang="en-US"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dgm:t>
    </dgm:pt>
    <dgm:pt modelId="{F887D5F0-B81A-154D-B738-FF75C1F54ED1}" type="parTrans" cxnId="{D42622F4-F556-3C4C-ABE9-544DD7851FA6}">
      <dgm:prSet/>
      <dgm:spPr/>
      <dgm:t>
        <a:bodyPr/>
        <a:lstStyle/>
        <a:p>
          <a:endParaRPr lang="en-US"/>
        </a:p>
      </dgm:t>
    </dgm:pt>
    <dgm:pt modelId="{C3662940-52FF-2D4A-8365-6FFF23BC7F56}" type="sibTrans" cxnId="{D42622F4-F556-3C4C-ABE9-544DD7851FA6}">
      <dgm:prSet/>
      <dgm:spPr/>
      <dgm:t>
        <a:bodyPr/>
        <a:lstStyle/>
        <a:p>
          <a:endParaRPr lang="en-US"/>
        </a:p>
      </dgm:t>
    </dgm:pt>
    <dgm:pt modelId="{63B39EDF-20DE-0443-BD85-5CBBFFFD0446}">
      <dgm:prSet phldrT="[Text]"/>
      <dgm:spPr/>
      <dgm:t>
        <a:bodyPr/>
        <a:lstStyle/>
        <a:p>
          <a:r>
            <a:rPr lang="en-US" dirty="0" smtClean="0">
              <a:latin typeface="Times New Roman" panose="02020603050405020304" pitchFamily="18" charset="0"/>
              <a:cs typeface="Times New Roman" panose="02020603050405020304" pitchFamily="18" charset="0"/>
            </a:rPr>
            <a:t>Reasons of Contentious Claims</a:t>
          </a:r>
          <a:endParaRPr lang="en-US" dirty="0"/>
        </a:p>
      </dgm:t>
    </dgm:pt>
    <dgm:pt modelId="{557E65DA-5A28-CA48-B1CD-299C935FDC31}" type="parTrans" cxnId="{85903509-F921-5C4D-B557-D7901A54863D}">
      <dgm:prSet/>
      <dgm:spPr/>
      <dgm:t>
        <a:bodyPr/>
        <a:lstStyle/>
        <a:p>
          <a:endParaRPr lang="en-US"/>
        </a:p>
      </dgm:t>
    </dgm:pt>
    <dgm:pt modelId="{2DCDED58-D30A-2143-9661-A9F2E8DF93ED}" type="sibTrans" cxnId="{85903509-F921-5C4D-B557-D7901A54863D}">
      <dgm:prSet/>
      <dgm:spPr/>
      <dgm:t>
        <a:bodyPr/>
        <a:lstStyle/>
        <a:p>
          <a:endParaRPr lang="en-US"/>
        </a:p>
      </dgm:t>
    </dgm:pt>
    <dgm:pt modelId="{53C19535-DAF3-AF48-9797-BC3751D28F2C}">
      <dgm:prSet phldrT="[Text]"/>
      <dgm:spPr/>
      <dgm:t>
        <a:bodyPr/>
        <a:lstStyle/>
        <a:p>
          <a:r>
            <a:rPr lang="en-US" dirty="0" smtClean="0">
              <a:latin typeface="Times New Roman" panose="02020603050405020304" pitchFamily="18" charset="0"/>
              <a:cs typeface="Times New Roman" panose="02020603050405020304" pitchFamily="18" charset="0"/>
            </a:rPr>
            <a:t>Conclusion</a:t>
          </a:r>
        </a:p>
      </dgm:t>
    </dgm:pt>
    <dgm:pt modelId="{44C9146F-AAE8-114B-8E85-BF850766AB86}" type="parTrans" cxnId="{4FDA8265-301D-434E-93DF-75D17994D0D9}">
      <dgm:prSet/>
      <dgm:spPr/>
      <dgm:t>
        <a:bodyPr/>
        <a:lstStyle/>
        <a:p>
          <a:endParaRPr lang="en-US"/>
        </a:p>
      </dgm:t>
    </dgm:pt>
    <dgm:pt modelId="{BCE9A6D3-79F4-6A49-9025-D7BAFDC9B1A4}" type="sibTrans" cxnId="{4FDA8265-301D-434E-93DF-75D17994D0D9}">
      <dgm:prSet/>
      <dgm:spPr/>
      <dgm:t>
        <a:bodyPr/>
        <a:lstStyle/>
        <a:p>
          <a:endParaRPr lang="en-US"/>
        </a:p>
      </dgm:t>
    </dgm:pt>
    <dgm:pt modelId="{12EC97D4-FDCB-4F3F-B423-DBB1D9197A6A}">
      <dgm:prSet/>
      <dgm:spPr/>
      <dgm:t>
        <a:bodyPr/>
        <a:lstStyle/>
        <a:p>
          <a:endParaRPr lang="en-US" dirty="0"/>
        </a:p>
      </dgm:t>
    </dgm:pt>
    <dgm:pt modelId="{80F4B2B9-CC80-4CF3-9E9F-3D6D282494B1}" type="parTrans" cxnId="{8635078B-9FF7-4797-8539-F4CCB3CFD425}">
      <dgm:prSet/>
      <dgm:spPr/>
      <dgm:t>
        <a:bodyPr/>
        <a:lstStyle/>
        <a:p>
          <a:endParaRPr lang="en-US"/>
        </a:p>
      </dgm:t>
    </dgm:pt>
    <dgm:pt modelId="{2E2F640D-54DC-4ED5-ABD9-88311273D241}" type="sibTrans" cxnId="{8635078B-9FF7-4797-8539-F4CCB3CFD425}">
      <dgm:prSet/>
      <dgm:spPr/>
      <dgm:t>
        <a:bodyPr/>
        <a:lstStyle/>
        <a:p>
          <a:endParaRPr lang="en-US"/>
        </a:p>
      </dgm:t>
    </dgm:pt>
    <dgm:pt modelId="{68B83C8C-73A4-415E-BA79-A32451D5CA6E}">
      <dgm:prSet phldrT="[Text]"/>
      <dgm:spPr/>
      <dgm:t>
        <a:bodyPr/>
        <a:lstStyle/>
        <a:p>
          <a:r>
            <a:rPr lang="en-US" dirty="0" smtClean="0">
              <a:latin typeface="Times New Roman" panose="02020603050405020304" pitchFamily="18" charset="0"/>
              <a:cs typeface="Times New Roman" panose="02020603050405020304" pitchFamily="18" charset="0"/>
            </a:rPr>
            <a:t>Claim examples</a:t>
          </a:r>
          <a:endParaRPr lang="en-US" dirty="0"/>
        </a:p>
      </dgm:t>
    </dgm:pt>
    <dgm:pt modelId="{F21FA0FE-6819-4C5A-A4DE-941D704E0A85}" type="parTrans" cxnId="{FB422F7A-8062-43E8-91B6-18D404B1C87B}">
      <dgm:prSet/>
      <dgm:spPr/>
      <dgm:t>
        <a:bodyPr/>
        <a:lstStyle/>
        <a:p>
          <a:endParaRPr lang="en-US"/>
        </a:p>
      </dgm:t>
    </dgm:pt>
    <dgm:pt modelId="{586F5400-AD98-406C-9CDE-D3312B775160}" type="sibTrans" cxnId="{FB422F7A-8062-43E8-91B6-18D404B1C87B}">
      <dgm:prSet/>
      <dgm:spPr/>
      <dgm:t>
        <a:bodyPr/>
        <a:lstStyle/>
        <a:p>
          <a:endParaRPr lang="en-US"/>
        </a:p>
      </dgm:t>
    </dgm:pt>
    <dgm:pt modelId="{63AE8C29-5ED6-4B76-9CDB-12E2B9892C67}">
      <dgm:prSet phldrT="[Text]"/>
      <dgm:spPr/>
      <dgm:t>
        <a:bodyPr/>
        <a:lstStyle/>
        <a:p>
          <a:r>
            <a:rPr lang="en-US" dirty="0" smtClean="0">
              <a:latin typeface="Times New Roman" pitchFamily="18" charset="0"/>
              <a:ea typeface="+mj-ea"/>
              <a:cs typeface="Times New Roman" pitchFamily="18" charset="0"/>
            </a:rPr>
            <a:t>Case Study</a:t>
          </a:r>
          <a:endParaRPr lang="en-US" dirty="0"/>
        </a:p>
      </dgm:t>
    </dgm:pt>
    <dgm:pt modelId="{17E4FD0E-F9E6-4BA2-A78A-7183B6A39B6F}" type="parTrans" cxnId="{D24CA3A4-CE99-4DBF-BDF1-983CCBA7F369}">
      <dgm:prSet/>
      <dgm:spPr/>
      <dgm:t>
        <a:bodyPr/>
        <a:lstStyle/>
        <a:p>
          <a:endParaRPr lang="en-US"/>
        </a:p>
      </dgm:t>
    </dgm:pt>
    <dgm:pt modelId="{B8B42F51-C9E6-49CF-889B-DB499D4DC781}" type="sibTrans" cxnId="{D24CA3A4-CE99-4DBF-BDF1-983CCBA7F369}">
      <dgm:prSet/>
      <dgm:spPr/>
      <dgm:t>
        <a:bodyPr/>
        <a:lstStyle/>
        <a:p>
          <a:endParaRPr lang="en-US"/>
        </a:p>
      </dgm:t>
    </dgm:pt>
    <dgm:pt modelId="{DA2977B2-3F6A-4E46-8251-7646BC68A831}">
      <dgm:prSet phldrT="[Text]"/>
      <dgm:spPr/>
      <dgm:t>
        <a:bodyPr/>
        <a:lstStyle/>
        <a:p>
          <a:r>
            <a:rPr lang="en-US" dirty="0" smtClean="0">
              <a:latin typeface="Times New Roman" pitchFamily="18" charset="0"/>
              <a:ea typeface="+mj-ea"/>
              <a:cs typeface="Times New Roman" pitchFamily="18" charset="0"/>
            </a:rPr>
            <a:t>Q &amp; A</a:t>
          </a:r>
          <a:endParaRPr lang="en-US" dirty="0" smtClean="0">
            <a:latin typeface="Times New Roman" panose="02020603050405020304" pitchFamily="18" charset="0"/>
            <a:cs typeface="Times New Roman" panose="02020603050405020304" pitchFamily="18" charset="0"/>
          </a:endParaRPr>
        </a:p>
      </dgm:t>
    </dgm:pt>
    <dgm:pt modelId="{F0250DBF-F159-43E6-AA9C-1AD45C093A00}" type="parTrans" cxnId="{42F79AAB-7FD3-4D26-A1A3-2A1C73171568}">
      <dgm:prSet/>
      <dgm:spPr/>
      <dgm:t>
        <a:bodyPr/>
        <a:lstStyle/>
        <a:p>
          <a:endParaRPr lang="en-US"/>
        </a:p>
      </dgm:t>
    </dgm:pt>
    <dgm:pt modelId="{F519B180-CCC0-4A26-81FA-BB52BDC2EBD1}" type="sibTrans" cxnId="{42F79AAB-7FD3-4D26-A1A3-2A1C73171568}">
      <dgm:prSet/>
      <dgm:spPr/>
      <dgm:t>
        <a:bodyPr/>
        <a:lstStyle/>
        <a:p>
          <a:endParaRPr lang="en-US"/>
        </a:p>
      </dgm:t>
    </dgm:pt>
    <dgm:pt modelId="{C2EAE016-8325-3B40-A81E-841A04FE96A0}" type="pres">
      <dgm:prSet presAssocID="{871B563C-D038-9B46-A2EC-660E56903211}" presName="linear" presStyleCnt="0">
        <dgm:presLayoutVars>
          <dgm:dir/>
          <dgm:animLvl val="lvl"/>
          <dgm:resizeHandles val="exact"/>
        </dgm:presLayoutVars>
      </dgm:prSet>
      <dgm:spPr/>
      <dgm:t>
        <a:bodyPr/>
        <a:lstStyle/>
        <a:p>
          <a:endParaRPr lang="en-US"/>
        </a:p>
      </dgm:t>
    </dgm:pt>
    <dgm:pt modelId="{D134C794-5E2C-F645-8DFF-D9EBABBB73FE}" type="pres">
      <dgm:prSet presAssocID="{357EA999-A6EC-924A-AE14-9CC6387E00B3}" presName="parentLin" presStyleCnt="0"/>
      <dgm:spPr/>
      <dgm:t>
        <a:bodyPr/>
        <a:lstStyle/>
        <a:p>
          <a:endParaRPr lang="en-US"/>
        </a:p>
      </dgm:t>
    </dgm:pt>
    <dgm:pt modelId="{E33D004F-5ACE-D445-8061-9F8B6ED0C5DC}" type="pres">
      <dgm:prSet presAssocID="{357EA999-A6EC-924A-AE14-9CC6387E00B3}" presName="parentLeftMargin" presStyleLbl="node1" presStyleIdx="0" presStyleCnt="6"/>
      <dgm:spPr/>
      <dgm:t>
        <a:bodyPr/>
        <a:lstStyle/>
        <a:p>
          <a:endParaRPr lang="en-US"/>
        </a:p>
      </dgm:t>
    </dgm:pt>
    <dgm:pt modelId="{EC5B8026-C4AB-FD49-8A66-C645752DC277}" type="pres">
      <dgm:prSet presAssocID="{357EA999-A6EC-924A-AE14-9CC6387E00B3}" presName="parentText" presStyleLbl="node1" presStyleIdx="0" presStyleCnt="6">
        <dgm:presLayoutVars>
          <dgm:chMax val="0"/>
          <dgm:bulletEnabled val="1"/>
        </dgm:presLayoutVars>
      </dgm:prSet>
      <dgm:spPr/>
      <dgm:t>
        <a:bodyPr/>
        <a:lstStyle/>
        <a:p>
          <a:endParaRPr lang="en-US"/>
        </a:p>
      </dgm:t>
    </dgm:pt>
    <dgm:pt modelId="{7564CA92-5A06-EC48-9577-1B6D10C38C49}" type="pres">
      <dgm:prSet presAssocID="{357EA999-A6EC-924A-AE14-9CC6387E00B3}" presName="negativeSpace" presStyleCnt="0"/>
      <dgm:spPr/>
      <dgm:t>
        <a:bodyPr/>
        <a:lstStyle/>
        <a:p>
          <a:endParaRPr lang="en-US"/>
        </a:p>
      </dgm:t>
    </dgm:pt>
    <dgm:pt modelId="{B0D055A0-5CF5-0949-8A41-D7A13483E9CF}" type="pres">
      <dgm:prSet presAssocID="{357EA999-A6EC-924A-AE14-9CC6387E00B3}" presName="childText" presStyleLbl="conFgAcc1" presStyleIdx="0" presStyleCnt="6">
        <dgm:presLayoutVars>
          <dgm:bulletEnabled val="1"/>
        </dgm:presLayoutVars>
      </dgm:prSet>
      <dgm:spPr/>
      <dgm:t>
        <a:bodyPr/>
        <a:lstStyle/>
        <a:p>
          <a:endParaRPr lang="en-US"/>
        </a:p>
      </dgm:t>
    </dgm:pt>
    <dgm:pt modelId="{17EBB2B4-52C3-1344-8D36-B8DEB8BCFC03}" type="pres">
      <dgm:prSet presAssocID="{C3662940-52FF-2D4A-8365-6FFF23BC7F56}" presName="spaceBetweenRectangles" presStyleCnt="0"/>
      <dgm:spPr/>
      <dgm:t>
        <a:bodyPr/>
        <a:lstStyle/>
        <a:p>
          <a:endParaRPr lang="en-US"/>
        </a:p>
      </dgm:t>
    </dgm:pt>
    <dgm:pt modelId="{33FC8A67-2A5B-204C-8D78-4820B9E71636}" type="pres">
      <dgm:prSet presAssocID="{63B39EDF-20DE-0443-BD85-5CBBFFFD0446}" presName="parentLin" presStyleCnt="0"/>
      <dgm:spPr/>
      <dgm:t>
        <a:bodyPr/>
        <a:lstStyle/>
        <a:p>
          <a:endParaRPr lang="en-US"/>
        </a:p>
      </dgm:t>
    </dgm:pt>
    <dgm:pt modelId="{CC7A1B90-B818-8C48-B666-BBD1907E326D}" type="pres">
      <dgm:prSet presAssocID="{63B39EDF-20DE-0443-BD85-5CBBFFFD0446}" presName="parentLeftMargin" presStyleLbl="node1" presStyleIdx="0" presStyleCnt="6"/>
      <dgm:spPr/>
      <dgm:t>
        <a:bodyPr/>
        <a:lstStyle/>
        <a:p>
          <a:endParaRPr lang="en-US"/>
        </a:p>
      </dgm:t>
    </dgm:pt>
    <dgm:pt modelId="{2595C51A-5695-AC4E-A542-D48CE9A10EAE}" type="pres">
      <dgm:prSet presAssocID="{63B39EDF-20DE-0443-BD85-5CBBFFFD0446}" presName="parentText" presStyleLbl="node1" presStyleIdx="1" presStyleCnt="6">
        <dgm:presLayoutVars>
          <dgm:chMax val="0"/>
          <dgm:bulletEnabled val="1"/>
        </dgm:presLayoutVars>
      </dgm:prSet>
      <dgm:spPr/>
      <dgm:t>
        <a:bodyPr/>
        <a:lstStyle/>
        <a:p>
          <a:endParaRPr lang="en-US"/>
        </a:p>
      </dgm:t>
    </dgm:pt>
    <dgm:pt modelId="{D6D11AA3-6BDC-6D43-8109-71556E2E033F}" type="pres">
      <dgm:prSet presAssocID="{63B39EDF-20DE-0443-BD85-5CBBFFFD0446}" presName="negativeSpace" presStyleCnt="0"/>
      <dgm:spPr/>
      <dgm:t>
        <a:bodyPr/>
        <a:lstStyle/>
        <a:p>
          <a:endParaRPr lang="en-US"/>
        </a:p>
      </dgm:t>
    </dgm:pt>
    <dgm:pt modelId="{48EC4079-5BE8-1A49-90EB-BEDE8EE14DF3}" type="pres">
      <dgm:prSet presAssocID="{63B39EDF-20DE-0443-BD85-5CBBFFFD0446}" presName="childText" presStyleLbl="conFgAcc1" presStyleIdx="1" presStyleCnt="6" custLinFactNeighborX="-575" custLinFactNeighborY="20005">
        <dgm:presLayoutVars>
          <dgm:bulletEnabled val="1"/>
        </dgm:presLayoutVars>
      </dgm:prSet>
      <dgm:spPr/>
      <dgm:t>
        <a:bodyPr/>
        <a:lstStyle/>
        <a:p>
          <a:endParaRPr lang="en-US"/>
        </a:p>
      </dgm:t>
    </dgm:pt>
    <dgm:pt modelId="{887AB514-CC91-C04D-99B8-0D2FD1E2851A}" type="pres">
      <dgm:prSet presAssocID="{2DCDED58-D30A-2143-9661-A9F2E8DF93ED}" presName="spaceBetweenRectangles" presStyleCnt="0"/>
      <dgm:spPr/>
      <dgm:t>
        <a:bodyPr/>
        <a:lstStyle/>
        <a:p>
          <a:endParaRPr lang="en-US"/>
        </a:p>
      </dgm:t>
    </dgm:pt>
    <dgm:pt modelId="{E7FC6F65-4D1A-41F9-AA62-0F44C6095024}" type="pres">
      <dgm:prSet presAssocID="{68B83C8C-73A4-415E-BA79-A32451D5CA6E}" presName="parentLin" presStyleCnt="0"/>
      <dgm:spPr/>
      <dgm:t>
        <a:bodyPr/>
        <a:lstStyle/>
        <a:p>
          <a:endParaRPr lang="en-US"/>
        </a:p>
      </dgm:t>
    </dgm:pt>
    <dgm:pt modelId="{E3AD1CD5-5989-47B4-A095-2CA3F1F97EB8}" type="pres">
      <dgm:prSet presAssocID="{68B83C8C-73A4-415E-BA79-A32451D5CA6E}" presName="parentLeftMargin" presStyleLbl="node1" presStyleIdx="1" presStyleCnt="6"/>
      <dgm:spPr/>
      <dgm:t>
        <a:bodyPr/>
        <a:lstStyle/>
        <a:p>
          <a:endParaRPr lang="en-US"/>
        </a:p>
      </dgm:t>
    </dgm:pt>
    <dgm:pt modelId="{F4F504B2-4637-4494-8842-3530DD85C1C2}" type="pres">
      <dgm:prSet presAssocID="{68B83C8C-73A4-415E-BA79-A32451D5CA6E}" presName="parentText" presStyleLbl="node1" presStyleIdx="2" presStyleCnt="6">
        <dgm:presLayoutVars>
          <dgm:chMax val="0"/>
          <dgm:bulletEnabled val="1"/>
        </dgm:presLayoutVars>
      </dgm:prSet>
      <dgm:spPr/>
      <dgm:t>
        <a:bodyPr/>
        <a:lstStyle/>
        <a:p>
          <a:endParaRPr lang="en-US"/>
        </a:p>
      </dgm:t>
    </dgm:pt>
    <dgm:pt modelId="{758B7444-64AD-4EBF-9BB1-E49EBE88F106}" type="pres">
      <dgm:prSet presAssocID="{68B83C8C-73A4-415E-BA79-A32451D5CA6E}" presName="negativeSpace" presStyleCnt="0"/>
      <dgm:spPr/>
      <dgm:t>
        <a:bodyPr/>
        <a:lstStyle/>
        <a:p>
          <a:endParaRPr lang="en-US"/>
        </a:p>
      </dgm:t>
    </dgm:pt>
    <dgm:pt modelId="{6AB86152-9BA6-469D-BA43-ACC64B1DCF59}" type="pres">
      <dgm:prSet presAssocID="{68B83C8C-73A4-415E-BA79-A32451D5CA6E}" presName="childText" presStyleLbl="conFgAcc1" presStyleIdx="2" presStyleCnt="6">
        <dgm:presLayoutVars>
          <dgm:bulletEnabled val="1"/>
        </dgm:presLayoutVars>
      </dgm:prSet>
      <dgm:spPr/>
      <dgm:t>
        <a:bodyPr/>
        <a:lstStyle/>
        <a:p>
          <a:endParaRPr lang="en-US"/>
        </a:p>
      </dgm:t>
    </dgm:pt>
    <dgm:pt modelId="{2DBE3D57-49BF-41A7-9983-E090F8B1209C}" type="pres">
      <dgm:prSet presAssocID="{586F5400-AD98-406C-9CDE-D3312B775160}" presName="spaceBetweenRectangles" presStyleCnt="0"/>
      <dgm:spPr/>
      <dgm:t>
        <a:bodyPr/>
        <a:lstStyle/>
        <a:p>
          <a:endParaRPr lang="en-US"/>
        </a:p>
      </dgm:t>
    </dgm:pt>
    <dgm:pt modelId="{C5EFC2B9-BEBD-4058-BA8F-F8CDF3F81AC7}" type="pres">
      <dgm:prSet presAssocID="{63AE8C29-5ED6-4B76-9CDB-12E2B9892C67}" presName="parentLin" presStyleCnt="0"/>
      <dgm:spPr/>
    </dgm:pt>
    <dgm:pt modelId="{78AA88E1-03AC-42E0-8ED4-ECE8F93DE2B1}" type="pres">
      <dgm:prSet presAssocID="{63AE8C29-5ED6-4B76-9CDB-12E2B9892C67}" presName="parentLeftMargin" presStyleLbl="node1" presStyleIdx="2" presStyleCnt="6"/>
      <dgm:spPr/>
      <dgm:t>
        <a:bodyPr/>
        <a:lstStyle/>
        <a:p>
          <a:endParaRPr lang="en-US"/>
        </a:p>
      </dgm:t>
    </dgm:pt>
    <dgm:pt modelId="{539AC6A1-DE34-4EE4-BD6D-E1517B74580C}" type="pres">
      <dgm:prSet presAssocID="{63AE8C29-5ED6-4B76-9CDB-12E2B9892C67}" presName="parentText" presStyleLbl="node1" presStyleIdx="3" presStyleCnt="6">
        <dgm:presLayoutVars>
          <dgm:chMax val="0"/>
          <dgm:bulletEnabled val="1"/>
        </dgm:presLayoutVars>
      </dgm:prSet>
      <dgm:spPr/>
      <dgm:t>
        <a:bodyPr/>
        <a:lstStyle/>
        <a:p>
          <a:endParaRPr lang="en-US"/>
        </a:p>
      </dgm:t>
    </dgm:pt>
    <dgm:pt modelId="{0B78ADEE-83DD-40FF-8FA7-C9B3A08712DA}" type="pres">
      <dgm:prSet presAssocID="{63AE8C29-5ED6-4B76-9CDB-12E2B9892C67}" presName="negativeSpace" presStyleCnt="0"/>
      <dgm:spPr/>
    </dgm:pt>
    <dgm:pt modelId="{F1169B54-26A8-4295-9C2C-FCDAA8EAE220}" type="pres">
      <dgm:prSet presAssocID="{63AE8C29-5ED6-4B76-9CDB-12E2B9892C67}" presName="childText" presStyleLbl="conFgAcc1" presStyleIdx="3" presStyleCnt="6">
        <dgm:presLayoutVars>
          <dgm:bulletEnabled val="1"/>
        </dgm:presLayoutVars>
      </dgm:prSet>
      <dgm:spPr/>
    </dgm:pt>
    <dgm:pt modelId="{76425D8C-933D-4624-B6B0-05785A5442E2}" type="pres">
      <dgm:prSet presAssocID="{B8B42F51-C9E6-49CF-889B-DB499D4DC781}" presName="spaceBetweenRectangles" presStyleCnt="0"/>
      <dgm:spPr/>
    </dgm:pt>
    <dgm:pt modelId="{8E74AA2A-B975-234A-84FF-AC17A0C025F5}" type="pres">
      <dgm:prSet presAssocID="{53C19535-DAF3-AF48-9797-BC3751D28F2C}" presName="parentLin" presStyleCnt="0"/>
      <dgm:spPr/>
      <dgm:t>
        <a:bodyPr/>
        <a:lstStyle/>
        <a:p>
          <a:endParaRPr lang="en-US"/>
        </a:p>
      </dgm:t>
    </dgm:pt>
    <dgm:pt modelId="{571C81F0-700D-3541-9108-D597632082F9}" type="pres">
      <dgm:prSet presAssocID="{53C19535-DAF3-AF48-9797-BC3751D28F2C}" presName="parentLeftMargin" presStyleLbl="node1" presStyleIdx="3" presStyleCnt="6"/>
      <dgm:spPr/>
      <dgm:t>
        <a:bodyPr/>
        <a:lstStyle/>
        <a:p>
          <a:endParaRPr lang="en-US"/>
        </a:p>
      </dgm:t>
    </dgm:pt>
    <dgm:pt modelId="{D3DFCFD5-0147-CC40-BAB5-9C6BAF80D9B1}" type="pres">
      <dgm:prSet presAssocID="{53C19535-DAF3-AF48-9797-BC3751D28F2C}" presName="parentText" presStyleLbl="node1" presStyleIdx="4" presStyleCnt="6" custLinFactNeighborX="-10920" custLinFactNeighborY="10904">
        <dgm:presLayoutVars>
          <dgm:chMax val="0"/>
          <dgm:bulletEnabled val="1"/>
        </dgm:presLayoutVars>
      </dgm:prSet>
      <dgm:spPr/>
      <dgm:t>
        <a:bodyPr/>
        <a:lstStyle/>
        <a:p>
          <a:endParaRPr lang="en-US"/>
        </a:p>
      </dgm:t>
    </dgm:pt>
    <dgm:pt modelId="{26023FE0-4F31-7E40-8D41-B18F26A92F30}" type="pres">
      <dgm:prSet presAssocID="{53C19535-DAF3-AF48-9797-BC3751D28F2C}" presName="negativeSpace" presStyleCnt="0"/>
      <dgm:spPr/>
      <dgm:t>
        <a:bodyPr/>
        <a:lstStyle/>
        <a:p>
          <a:endParaRPr lang="en-US"/>
        </a:p>
      </dgm:t>
    </dgm:pt>
    <dgm:pt modelId="{209AA7DE-0653-184D-9CB4-0C6AB842B410}" type="pres">
      <dgm:prSet presAssocID="{53C19535-DAF3-AF48-9797-BC3751D28F2C}" presName="childText" presStyleLbl="conFgAcc1" presStyleIdx="4" presStyleCnt="6">
        <dgm:presLayoutVars>
          <dgm:bulletEnabled val="1"/>
        </dgm:presLayoutVars>
      </dgm:prSet>
      <dgm:spPr/>
      <dgm:t>
        <a:bodyPr/>
        <a:lstStyle/>
        <a:p>
          <a:endParaRPr lang="en-US"/>
        </a:p>
      </dgm:t>
    </dgm:pt>
    <dgm:pt modelId="{54F8273B-9718-477E-9B46-A331A9E6124D}" type="pres">
      <dgm:prSet presAssocID="{BCE9A6D3-79F4-6A49-9025-D7BAFDC9B1A4}" presName="spaceBetweenRectangles" presStyleCnt="0"/>
      <dgm:spPr/>
    </dgm:pt>
    <dgm:pt modelId="{2C70EE6E-D1C4-47F6-AA2C-CF04054ABC60}" type="pres">
      <dgm:prSet presAssocID="{DA2977B2-3F6A-4E46-8251-7646BC68A831}" presName="parentLin" presStyleCnt="0"/>
      <dgm:spPr/>
    </dgm:pt>
    <dgm:pt modelId="{FBA0D88B-2DFC-4628-97C0-B0718A00F4D8}" type="pres">
      <dgm:prSet presAssocID="{DA2977B2-3F6A-4E46-8251-7646BC68A831}" presName="parentLeftMargin" presStyleLbl="node1" presStyleIdx="4" presStyleCnt="6" custLinFactNeighborX="-10920" custLinFactNeighborY="10904"/>
      <dgm:spPr/>
      <dgm:t>
        <a:bodyPr/>
        <a:lstStyle/>
        <a:p>
          <a:endParaRPr lang="en-US"/>
        </a:p>
      </dgm:t>
    </dgm:pt>
    <dgm:pt modelId="{B638F36E-864D-410A-83F7-3C19A2F84A08}" type="pres">
      <dgm:prSet presAssocID="{DA2977B2-3F6A-4E46-8251-7646BC68A831}" presName="parentText" presStyleLbl="node1" presStyleIdx="5" presStyleCnt="6">
        <dgm:presLayoutVars>
          <dgm:chMax val="0"/>
          <dgm:bulletEnabled val="1"/>
        </dgm:presLayoutVars>
      </dgm:prSet>
      <dgm:spPr/>
      <dgm:t>
        <a:bodyPr/>
        <a:lstStyle/>
        <a:p>
          <a:endParaRPr lang="en-US"/>
        </a:p>
      </dgm:t>
    </dgm:pt>
    <dgm:pt modelId="{D5410D5D-C991-41BB-95CD-D27CF46548AC}" type="pres">
      <dgm:prSet presAssocID="{DA2977B2-3F6A-4E46-8251-7646BC68A831}" presName="negativeSpace" presStyleCnt="0"/>
      <dgm:spPr/>
    </dgm:pt>
    <dgm:pt modelId="{B28FB727-A873-4BDC-AC93-D029790324FF}" type="pres">
      <dgm:prSet presAssocID="{DA2977B2-3F6A-4E46-8251-7646BC68A831}" presName="childText" presStyleLbl="conFgAcc1" presStyleIdx="5" presStyleCnt="6">
        <dgm:presLayoutVars>
          <dgm:bulletEnabled val="1"/>
        </dgm:presLayoutVars>
      </dgm:prSet>
      <dgm:spPr/>
    </dgm:pt>
  </dgm:ptLst>
  <dgm:cxnLst>
    <dgm:cxn modelId="{89E6540A-86DD-4770-876A-30E122EFA0EF}" type="presOf" srcId="{871B563C-D038-9B46-A2EC-660E56903211}" destId="{C2EAE016-8325-3B40-A81E-841A04FE96A0}" srcOrd="0" destOrd="0" presId="urn:microsoft.com/office/officeart/2005/8/layout/list1"/>
    <dgm:cxn modelId="{42F79AAB-7FD3-4D26-A1A3-2A1C73171568}" srcId="{871B563C-D038-9B46-A2EC-660E56903211}" destId="{DA2977B2-3F6A-4E46-8251-7646BC68A831}" srcOrd="5" destOrd="0" parTransId="{F0250DBF-F159-43E6-AA9C-1AD45C093A00}" sibTransId="{F519B180-CCC0-4A26-81FA-BB52BDC2EBD1}"/>
    <dgm:cxn modelId="{D42622F4-F556-3C4C-ABE9-544DD7851FA6}" srcId="{871B563C-D038-9B46-A2EC-660E56903211}" destId="{357EA999-A6EC-924A-AE14-9CC6387E00B3}" srcOrd="0" destOrd="0" parTransId="{F887D5F0-B81A-154D-B738-FF75C1F54ED1}" sibTransId="{C3662940-52FF-2D4A-8365-6FFF23BC7F56}"/>
    <dgm:cxn modelId="{93C6F9CB-44C9-43F3-AF04-D068F1368784}" type="presOf" srcId="{DA2977B2-3F6A-4E46-8251-7646BC68A831}" destId="{FBA0D88B-2DFC-4628-97C0-B0718A00F4D8}" srcOrd="0" destOrd="0" presId="urn:microsoft.com/office/officeart/2005/8/layout/list1"/>
    <dgm:cxn modelId="{5982AA5B-CE5E-47C4-9156-6BEE4820F9AD}" type="presOf" srcId="{68B83C8C-73A4-415E-BA79-A32451D5CA6E}" destId="{F4F504B2-4637-4494-8842-3530DD85C1C2}" srcOrd="1" destOrd="0" presId="urn:microsoft.com/office/officeart/2005/8/layout/list1"/>
    <dgm:cxn modelId="{3A486E28-58F8-48AF-B255-572D532CCDBD}" type="presOf" srcId="{53C19535-DAF3-AF48-9797-BC3751D28F2C}" destId="{571C81F0-700D-3541-9108-D597632082F9}" srcOrd="0" destOrd="0" presId="urn:microsoft.com/office/officeart/2005/8/layout/list1"/>
    <dgm:cxn modelId="{F68F8BEA-1037-48C8-AF91-BAE5CE0BA775}" type="presOf" srcId="{63AE8C29-5ED6-4B76-9CDB-12E2B9892C67}" destId="{78AA88E1-03AC-42E0-8ED4-ECE8F93DE2B1}" srcOrd="0" destOrd="0" presId="urn:microsoft.com/office/officeart/2005/8/layout/list1"/>
    <dgm:cxn modelId="{4FDA8265-301D-434E-93DF-75D17994D0D9}" srcId="{871B563C-D038-9B46-A2EC-660E56903211}" destId="{53C19535-DAF3-AF48-9797-BC3751D28F2C}" srcOrd="4" destOrd="0" parTransId="{44C9146F-AAE8-114B-8E85-BF850766AB86}" sibTransId="{BCE9A6D3-79F4-6A49-9025-D7BAFDC9B1A4}"/>
    <dgm:cxn modelId="{1A09C7F0-D10F-4AE2-96B8-C472809116F4}" type="presOf" srcId="{63B39EDF-20DE-0443-BD85-5CBBFFFD0446}" destId="{CC7A1B90-B818-8C48-B666-BBD1907E326D}" srcOrd="0" destOrd="0" presId="urn:microsoft.com/office/officeart/2005/8/layout/list1"/>
    <dgm:cxn modelId="{E2188CCB-78E6-4ADE-9C07-42ED37B2F95D}" type="presOf" srcId="{68B83C8C-73A4-415E-BA79-A32451D5CA6E}" destId="{E3AD1CD5-5989-47B4-A095-2CA3F1F97EB8}" srcOrd="0" destOrd="0" presId="urn:microsoft.com/office/officeart/2005/8/layout/list1"/>
    <dgm:cxn modelId="{B0B85952-1D41-40AF-9087-7951C0655A76}" type="presOf" srcId="{357EA999-A6EC-924A-AE14-9CC6387E00B3}" destId="{E33D004F-5ACE-D445-8061-9F8B6ED0C5DC}" srcOrd="0" destOrd="0" presId="urn:microsoft.com/office/officeart/2005/8/layout/list1"/>
    <dgm:cxn modelId="{85903509-F921-5C4D-B557-D7901A54863D}" srcId="{871B563C-D038-9B46-A2EC-660E56903211}" destId="{63B39EDF-20DE-0443-BD85-5CBBFFFD0446}" srcOrd="1" destOrd="0" parTransId="{557E65DA-5A28-CA48-B1CD-299C935FDC31}" sibTransId="{2DCDED58-D30A-2143-9661-A9F2E8DF93ED}"/>
    <dgm:cxn modelId="{91FD1DAF-4504-4B03-98B7-AD7E131B51E9}" type="presOf" srcId="{63AE8C29-5ED6-4B76-9CDB-12E2B9892C67}" destId="{539AC6A1-DE34-4EE4-BD6D-E1517B74580C}" srcOrd="1" destOrd="0" presId="urn:microsoft.com/office/officeart/2005/8/layout/list1"/>
    <dgm:cxn modelId="{A9863D70-55CB-4371-9EC1-2216F5286303}" type="presOf" srcId="{DA2977B2-3F6A-4E46-8251-7646BC68A831}" destId="{B638F36E-864D-410A-83F7-3C19A2F84A08}" srcOrd="1" destOrd="0" presId="urn:microsoft.com/office/officeart/2005/8/layout/list1"/>
    <dgm:cxn modelId="{070C0BB5-4D90-4247-A904-220897723F13}" type="presOf" srcId="{63B39EDF-20DE-0443-BD85-5CBBFFFD0446}" destId="{2595C51A-5695-AC4E-A542-D48CE9A10EAE}" srcOrd="1" destOrd="0" presId="urn:microsoft.com/office/officeart/2005/8/layout/list1"/>
    <dgm:cxn modelId="{D24CA3A4-CE99-4DBF-BDF1-983CCBA7F369}" srcId="{871B563C-D038-9B46-A2EC-660E56903211}" destId="{63AE8C29-5ED6-4B76-9CDB-12E2B9892C67}" srcOrd="3" destOrd="0" parTransId="{17E4FD0E-F9E6-4BA2-A78A-7183B6A39B6F}" sibTransId="{B8B42F51-C9E6-49CF-889B-DB499D4DC781}"/>
    <dgm:cxn modelId="{B1087CA0-8715-4091-A387-1D36B484B187}" type="presOf" srcId="{12EC97D4-FDCB-4F3F-B423-DBB1D9197A6A}" destId="{48EC4079-5BE8-1A49-90EB-BEDE8EE14DF3}" srcOrd="0" destOrd="0" presId="urn:microsoft.com/office/officeart/2005/8/layout/list1"/>
    <dgm:cxn modelId="{7A3E15F9-B3C8-43BD-96D5-5AD81F73C3A6}" type="presOf" srcId="{53C19535-DAF3-AF48-9797-BC3751D28F2C}" destId="{D3DFCFD5-0147-CC40-BAB5-9C6BAF80D9B1}" srcOrd="1" destOrd="0" presId="urn:microsoft.com/office/officeart/2005/8/layout/list1"/>
    <dgm:cxn modelId="{FB422F7A-8062-43E8-91B6-18D404B1C87B}" srcId="{871B563C-D038-9B46-A2EC-660E56903211}" destId="{68B83C8C-73A4-415E-BA79-A32451D5CA6E}" srcOrd="2" destOrd="0" parTransId="{F21FA0FE-6819-4C5A-A4DE-941D704E0A85}" sibTransId="{586F5400-AD98-406C-9CDE-D3312B775160}"/>
    <dgm:cxn modelId="{8635078B-9FF7-4797-8539-F4CCB3CFD425}" srcId="{63B39EDF-20DE-0443-BD85-5CBBFFFD0446}" destId="{12EC97D4-FDCB-4F3F-B423-DBB1D9197A6A}" srcOrd="0" destOrd="0" parTransId="{80F4B2B9-CC80-4CF3-9E9F-3D6D282494B1}" sibTransId="{2E2F640D-54DC-4ED5-ABD9-88311273D241}"/>
    <dgm:cxn modelId="{EFB06034-E403-4048-8D4F-73BE7B857391}" type="presOf" srcId="{357EA999-A6EC-924A-AE14-9CC6387E00B3}" destId="{EC5B8026-C4AB-FD49-8A66-C645752DC277}" srcOrd="1" destOrd="0" presId="urn:microsoft.com/office/officeart/2005/8/layout/list1"/>
    <dgm:cxn modelId="{027155CD-95F7-4281-8121-C89E96812C9C}" type="presParOf" srcId="{C2EAE016-8325-3B40-A81E-841A04FE96A0}" destId="{D134C794-5E2C-F645-8DFF-D9EBABBB73FE}" srcOrd="0" destOrd="0" presId="urn:microsoft.com/office/officeart/2005/8/layout/list1"/>
    <dgm:cxn modelId="{B2792AF0-E9A7-4BE5-8BCA-C5CC4819B956}" type="presParOf" srcId="{D134C794-5E2C-F645-8DFF-D9EBABBB73FE}" destId="{E33D004F-5ACE-D445-8061-9F8B6ED0C5DC}" srcOrd="0" destOrd="0" presId="urn:microsoft.com/office/officeart/2005/8/layout/list1"/>
    <dgm:cxn modelId="{1328F3E3-9C8D-4458-BA68-15011263CF26}" type="presParOf" srcId="{D134C794-5E2C-F645-8DFF-D9EBABBB73FE}" destId="{EC5B8026-C4AB-FD49-8A66-C645752DC277}" srcOrd="1" destOrd="0" presId="urn:microsoft.com/office/officeart/2005/8/layout/list1"/>
    <dgm:cxn modelId="{8E1238BB-8FC9-4D15-969F-6B6DE39DAD9C}" type="presParOf" srcId="{C2EAE016-8325-3B40-A81E-841A04FE96A0}" destId="{7564CA92-5A06-EC48-9577-1B6D10C38C49}" srcOrd="1" destOrd="0" presId="urn:microsoft.com/office/officeart/2005/8/layout/list1"/>
    <dgm:cxn modelId="{CF60E8EA-98FF-49D0-A211-46F8A445C772}" type="presParOf" srcId="{C2EAE016-8325-3B40-A81E-841A04FE96A0}" destId="{B0D055A0-5CF5-0949-8A41-D7A13483E9CF}" srcOrd="2" destOrd="0" presId="urn:microsoft.com/office/officeart/2005/8/layout/list1"/>
    <dgm:cxn modelId="{CC79DB2D-9356-4EC7-9AB1-493ED70B18CA}" type="presParOf" srcId="{C2EAE016-8325-3B40-A81E-841A04FE96A0}" destId="{17EBB2B4-52C3-1344-8D36-B8DEB8BCFC03}" srcOrd="3" destOrd="0" presId="urn:microsoft.com/office/officeart/2005/8/layout/list1"/>
    <dgm:cxn modelId="{30EE0DF5-3A1E-4FB2-9F94-AA83455D3097}" type="presParOf" srcId="{C2EAE016-8325-3B40-A81E-841A04FE96A0}" destId="{33FC8A67-2A5B-204C-8D78-4820B9E71636}" srcOrd="4" destOrd="0" presId="urn:microsoft.com/office/officeart/2005/8/layout/list1"/>
    <dgm:cxn modelId="{38DA90A0-BDB0-40FD-8FB5-761F7A3F7646}" type="presParOf" srcId="{33FC8A67-2A5B-204C-8D78-4820B9E71636}" destId="{CC7A1B90-B818-8C48-B666-BBD1907E326D}" srcOrd="0" destOrd="0" presId="urn:microsoft.com/office/officeart/2005/8/layout/list1"/>
    <dgm:cxn modelId="{55D53B65-5044-4E42-A241-400EE6C0B7C1}" type="presParOf" srcId="{33FC8A67-2A5B-204C-8D78-4820B9E71636}" destId="{2595C51A-5695-AC4E-A542-D48CE9A10EAE}" srcOrd="1" destOrd="0" presId="urn:microsoft.com/office/officeart/2005/8/layout/list1"/>
    <dgm:cxn modelId="{30F9E526-37D4-4135-95E3-D97CE5215FBB}" type="presParOf" srcId="{C2EAE016-8325-3B40-A81E-841A04FE96A0}" destId="{D6D11AA3-6BDC-6D43-8109-71556E2E033F}" srcOrd="5" destOrd="0" presId="urn:microsoft.com/office/officeart/2005/8/layout/list1"/>
    <dgm:cxn modelId="{C902D053-53B4-48B4-AB90-B147EEB73B70}" type="presParOf" srcId="{C2EAE016-8325-3B40-A81E-841A04FE96A0}" destId="{48EC4079-5BE8-1A49-90EB-BEDE8EE14DF3}" srcOrd="6" destOrd="0" presId="urn:microsoft.com/office/officeart/2005/8/layout/list1"/>
    <dgm:cxn modelId="{A97CCE9C-86C8-4545-A62E-BFB6BD839349}" type="presParOf" srcId="{C2EAE016-8325-3B40-A81E-841A04FE96A0}" destId="{887AB514-CC91-C04D-99B8-0D2FD1E2851A}" srcOrd="7" destOrd="0" presId="urn:microsoft.com/office/officeart/2005/8/layout/list1"/>
    <dgm:cxn modelId="{2E12B922-83F7-44E8-BEC6-20B55A0427EA}" type="presParOf" srcId="{C2EAE016-8325-3B40-A81E-841A04FE96A0}" destId="{E7FC6F65-4D1A-41F9-AA62-0F44C6095024}" srcOrd="8" destOrd="0" presId="urn:microsoft.com/office/officeart/2005/8/layout/list1"/>
    <dgm:cxn modelId="{A615B138-D5C0-41F3-9CE6-1841E5F7C986}" type="presParOf" srcId="{E7FC6F65-4D1A-41F9-AA62-0F44C6095024}" destId="{E3AD1CD5-5989-47B4-A095-2CA3F1F97EB8}" srcOrd="0" destOrd="0" presId="urn:microsoft.com/office/officeart/2005/8/layout/list1"/>
    <dgm:cxn modelId="{1145A5B2-AD9A-4CF7-9ACF-822B21C4E72D}" type="presParOf" srcId="{E7FC6F65-4D1A-41F9-AA62-0F44C6095024}" destId="{F4F504B2-4637-4494-8842-3530DD85C1C2}" srcOrd="1" destOrd="0" presId="urn:microsoft.com/office/officeart/2005/8/layout/list1"/>
    <dgm:cxn modelId="{620B8C84-C89E-44B2-B963-712C2A8B302D}" type="presParOf" srcId="{C2EAE016-8325-3B40-A81E-841A04FE96A0}" destId="{758B7444-64AD-4EBF-9BB1-E49EBE88F106}" srcOrd="9" destOrd="0" presId="urn:microsoft.com/office/officeart/2005/8/layout/list1"/>
    <dgm:cxn modelId="{276BF5FE-49C2-45C2-BD04-922B5CBFDD86}" type="presParOf" srcId="{C2EAE016-8325-3B40-A81E-841A04FE96A0}" destId="{6AB86152-9BA6-469D-BA43-ACC64B1DCF59}" srcOrd="10" destOrd="0" presId="urn:microsoft.com/office/officeart/2005/8/layout/list1"/>
    <dgm:cxn modelId="{871FB625-04A5-473E-AC76-70FE97C0F206}" type="presParOf" srcId="{C2EAE016-8325-3B40-A81E-841A04FE96A0}" destId="{2DBE3D57-49BF-41A7-9983-E090F8B1209C}" srcOrd="11" destOrd="0" presId="urn:microsoft.com/office/officeart/2005/8/layout/list1"/>
    <dgm:cxn modelId="{83B29DEE-05C6-4D32-83E2-18085AA756D3}" type="presParOf" srcId="{C2EAE016-8325-3B40-A81E-841A04FE96A0}" destId="{C5EFC2B9-BEBD-4058-BA8F-F8CDF3F81AC7}" srcOrd="12" destOrd="0" presId="urn:microsoft.com/office/officeart/2005/8/layout/list1"/>
    <dgm:cxn modelId="{05CC7DBD-53B7-4780-B468-44F4FB37C7A9}" type="presParOf" srcId="{C5EFC2B9-BEBD-4058-BA8F-F8CDF3F81AC7}" destId="{78AA88E1-03AC-42E0-8ED4-ECE8F93DE2B1}" srcOrd="0" destOrd="0" presId="urn:microsoft.com/office/officeart/2005/8/layout/list1"/>
    <dgm:cxn modelId="{9BE0BD6F-AB9A-4977-B877-218D3FD587F3}" type="presParOf" srcId="{C5EFC2B9-BEBD-4058-BA8F-F8CDF3F81AC7}" destId="{539AC6A1-DE34-4EE4-BD6D-E1517B74580C}" srcOrd="1" destOrd="0" presId="urn:microsoft.com/office/officeart/2005/8/layout/list1"/>
    <dgm:cxn modelId="{88A44F88-023F-48C5-B1FF-41B732EFDC73}" type="presParOf" srcId="{C2EAE016-8325-3B40-A81E-841A04FE96A0}" destId="{0B78ADEE-83DD-40FF-8FA7-C9B3A08712DA}" srcOrd="13" destOrd="0" presId="urn:microsoft.com/office/officeart/2005/8/layout/list1"/>
    <dgm:cxn modelId="{6A42CDFF-CB99-4EDD-A542-F834E3407CAA}" type="presParOf" srcId="{C2EAE016-8325-3B40-A81E-841A04FE96A0}" destId="{F1169B54-26A8-4295-9C2C-FCDAA8EAE220}" srcOrd="14" destOrd="0" presId="urn:microsoft.com/office/officeart/2005/8/layout/list1"/>
    <dgm:cxn modelId="{01D5F5C8-35E4-48AB-8BB1-CC041F61567C}" type="presParOf" srcId="{C2EAE016-8325-3B40-A81E-841A04FE96A0}" destId="{76425D8C-933D-4624-B6B0-05785A5442E2}" srcOrd="15" destOrd="0" presId="urn:microsoft.com/office/officeart/2005/8/layout/list1"/>
    <dgm:cxn modelId="{6658A521-7132-4D66-A4FC-AAF4191D9723}" type="presParOf" srcId="{C2EAE016-8325-3B40-A81E-841A04FE96A0}" destId="{8E74AA2A-B975-234A-84FF-AC17A0C025F5}" srcOrd="16" destOrd="0" presId="urn:microsoft.com/office/officeart/2005/8/layout/list1"/>
    <dgm:cxn modelId="{56C3B88B-A01B-41FD-9122-BDCD93B1F179}" type="presParOf" srcId="{8E74AA2A-B975-234A-84FF-AC17A0C025F5}" destId="{571C81F0-700D-3541-9108-D597632082F9}" srcOrd="0" destOrd="0" presId="urn:microsoft.com/office/officeart/2005/8/layout/list1"/>
    <dgm:cxn modelId="{FC2C47B2-561E-4BE4-A4B7-9727E5CDA5DD}" type="presParOf" srcId="{8E74AA2A-B975-234A-84FF-AC17A0C025F5}" destId="{D3DFCFD5-0147-CC40-BAB5-9C6BAF80D9B1}" srcOrd="1" destOrd="0" presId="urn:microsoft.com/office/officeart/2005/8/layout/list1"/>
    <dgm:cxn modelId="{429773E0-9C9E-48FA-B6D6-4BE02C50CC16}" type="presParOf" srcId="{C2EAE016-8325-3B40-A81E-841A04FE96A0}" destId="{26023FE0-4F31-7E40-8D41-B18F26A92F30}" srcOrd="17" destOrd="0" presId="urn:microsoft.com/office/officeart/2005/8/layout/list1"/>
    <dgm:cxn modelId="{8BFCE116-B42A-403D-86EF-4FC834E0D101}" type="presParOf" srcId="{C2EAE016-8325-3B40-A81E-841A04FE96A0}" destId="{209AA7DE-0653-184D-9CB4-0C6AB842B410}" srcOrd="18" destOrd="0" presId="urn:microsoft.com/office/officeart/2005/8/layout/list1"/>
    <dgm:cxn modelId="{4A988DEE-8879-4177-B8E1-DC8CD9C9308E}" type="presParOf" srcId="{C2EAE016-8325-3B40-A81E-841A04FE96A0}" destId="{54F8273B-9718-477E-9B46-A331A9E6124D}" srcOrd="19" destOrd="0" presId="urn:microsoft.com/office/officeart/2005/8/layout/list1"/>
    <dgm:cxn modelId="{E8AB0A32-3615-4AC5-B3C5-80BD0D88E17F}" type="presParOf" srcId="{C2EAE016-8325-3B40-A81E-841A04FE96A0}" destId="{2C70EE6E-D1C4-47F6-AA2C-CF04054ABC60}" srcOrd="20" destOrd="0" presId="urn:microsoft.com/office/officeart/2005/8/layout/list1"/>
    <dgm:cxn modelId="{6F40B9D8-AA63-4FC1-9785-EA411BB95E68}" type="presParOf" srcId="{2C70EE6E-D1C4-47F6-AA2C-CF04054ABC60}" destId="{FBA0D88B-2DFC-4628-97C0-B0718A00F4D8}" srcOrd="0" destOrd="0" presId="urn:microsoft.com/office/officeart/2005/8/layout/list1"/>
    <dgm:cxn modelId="{348205D7-9DFF-4C51-94C8-42B1676D2A99}" type="presParOf" srcId="{2C70EE6E-D1C4-47F6-AA2C-CF04054ABC60}" destId="{B638F36E-864D-410A-83F7-3C19A2F84A08}" srcOrd="1" destOrd="0" presId="urn:microsoft.com/office/officeart/2005/8/layout/list1"/>
    <dgm:cxn modelId="{45E3D54B-C753-46DA-8A7A-E2D35CC69F9A}" type="presParOf" srcId="{C2EAE016-8325-3B40-A81E-841A04FE96A0}" destId="{D5410D5D-C991-41BB-95CD-D27CF46548AC}" srcOrd="21" destOrd="0" presId="urn:microsoft.com/office/officeart/2005/8/layout/list1"/>
    <dgm:cxn modelId="{A678D47A-D3BB-4D51-AB9B-E4E9126D5DFE}" type="presParOf" srcId="{C2EAE016-8325-3B40-A81E-841A04FE96A0}" destId="{B28FB727-A873-4BDC-AC93-D029790324FF}"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D055A0-5CF5-0949-8A41-D7A13483E9CF}">
      <dsp:nvSpPr>
        <dsp:cNvPr id="0" name=""/>
        <dsp:cNvSpPr/>
      </dsp:nvSpPr>
      <dsp:spPr>
        <a:xfrm>
          <a:off x="0" y="375120"/>
          <a:ext cx="10101943" cy="478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C5B8026-C4AB-FD49-8A66-C645752DC277}">
      <dsp:nvSpPr>
        <dsp:cNvPr id="0" name=""/>
        <dsp:cNvSpPr/>
      </dsp:nvSpPr>
      <dsp:spPr>
        <a:xfrm>
          <a:off x="505097" y="94680"/>
          <a:ext cx="7071360" cy="5608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7281" tIns="0" rIns="267281" bIns="0" numCol="1" spcCol="1270" anchor="ctr" anchorCtr="0">
          <a:noAutofit/>
        </a:bodyPr>
        <a:lstStyle/>
        <a:p>
          <a:pPr lvl="0" algn="l"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Property Losses </a:t>
          </a:r>
          <a:r>
            <a:rPr lang="en-US" sz="1900" kern="1200" dirty="0" smtClean="0">
              <a:latin typeface="Times New Roman" panose="02020603050405020304" pitchFamily="18" charset="0"/>
              <a:cs typeface="Times New Roman" panose="02020603050405020304" pitchFamily="18" charset="0"/>
            </a:rPr>
            <a:t>– Do’s and </a:t>
          </a:r>
          <a:r>
            <a:rPr lang="en-US" sz="1900" kern="1200" dirty="0" err="1" smtClean="0">
              <a:latin typeface="Times New Roman" panose="02020603050405020304" pitchFamily="18" charset="0"/>
              <a:cs typeface="Times New Roman" panose="02020603050405020304" pitchFamily="18" charset="0"/>
            </a:rPr>
            <a:t>Dont’s</a:t>
          </a:r>
          <a:r>
            <a:rPr lang="en-US" sz="1900" kern="1200" dirty="0" smtClean="0">
              <a:latin typeface="Times New Roman" panose="02020603050405020304" pitchFamily="18" charset="0"/>
              <a:cs typeface="Times New Roman" panose="02020603050405020304" pitchFamily="18" charset="0"/>
            </a:rPr>
            <a:t> </a:t>
          </a:r>
          <a:endParaRPr lang="en-US" sz="1900" kern="1200" dirty="0" smtClean="0">
            <a:latin typeface="Times New Roman" panose="02020603050405020304" pitchFamily="18" charset="0"/>
            <a:cs typeface="Times New Roman" panose="02020603050405020304" pitchFamily="18" charset="0"/>
          </a:endParaRPr>
        </a:p>
      </dsp:txBody>
      <dsp:txXfrm>
        <a:off x="532477" y="122060"/>
        <a:ext cx="7016600" cy="506120"/>
      </dsp:txXfrm>
    </dsp:sp>
    <dsp:sp modelId="{48EC4079-5BE8-1A49-90EB-BEDE8EE14DF3}">
      <dsp:nvSpPr>
        <dsp:cNvPr id="0" name=""/>
        <dsp:cNvSpPr/>
      </dsp:nvSpPr>
      <dsp:spPr>
        <a:xfrm>
          <a:off x="0" y="1257485"/>
          <a:ext cx="10101943" cy="478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4023" tIns="395732" rIns="784023" bIns="135128" numCol="1" spcCol="1270" anchor="t" anchorCtr="0">
          <a:noAutofit/>
        </a:bodyPr>
        <a:lstStyle/>
        <a:p>
          <a:pPr marL="171450" lvl="1" indent="-171450" algn="l" defTabSz="844550">
            <a:lnSpc>
              <a:spcPct val="90000"/>
            </a:lnSpc>
            <a:spcBef>
              <a:spcPct val="0"/>
            </a:spcBef>
            <a:spcAft>
              <a:spcPct val="15000"/>
            </a:spcAft>
            <a:buChar char="••"/>
          </a:pPr>
          <a:endParaRPr lang="en-US" sz="1900" kern="1200" dirty="0"/>
        </a:p>
      </dsp:txBody>
      <dsp:txXfrm>
        <a:off x="0" y="1257485"/>
        <a:ext cx="10101943" cy="478800"/>
      </dsp:txXfrm>
    </dsp:sp>
    <dsp:sp modelId="{2595C51A-5695-AC4E-A542-D48CE9A10EAE}">
      <dsp:nvSpPr>
        <dsp:cNvPr id="0" name=""/>
        <dsp:cNvSpPr/>
      </dsp:nvSpPr>
      <dsp:spPr>
        <a:xfrm>
          <a:off x="505097" y="956520"/>
          <a:ext cx="7071360" cy="5608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7281" tIns="0" rIns="267281" bIns="0" numCol="1" spcCol="1270" anchor="ctr" anchorCtr="0">
          <a:noAutofit/>
        </a:bodyPr>
        <a:lstStyle/>
        <a:p>
          <a:pPr lvl="0" algn="l"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Reasons of Contentious Claims</a:t>
          </a:r>
          <a:endParaRPr lang="en-US" sz="1900" kern="1200" dirty="0"/>
        </a:p>
      </dsp:txBody>
      <dsp:txXfrm>
        <a:off x="532477" y="983900"/>
        <a:ext cx="7016600" cy="506120"/>
      </dsp:txXfrm>
    </dsp:sp>
    <dsp:sp modelId="{6AB86152-9BA6-469D-BA43-ACC64B1DCF59}">
      <dsp:nvSpPr>
        <dsp:cNvPr id="0" name=""/>
        <dsp:cNvSpPr/>
      </dsp:nvSpPr>
      <dsp:spPr>
        <a:xfrm>
          <a:off x="0" y="2098800"/>
          <a:ext cx="10101943" cy="478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4F504B2-4637-4494-8842-3530DD85C1C2}">
      <dsp:nvSpPr>
        <dsp:cNvPr id="0" name=""/>
        <dsp:cNvSpPr/>
      </dsp:nvSpPr>
      <dsp:spPr>
        <a:xfrm>
          <a:off x="505097" y="1818360"/>
          <a:ext cx="7071360" cy="5608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7281" tIns="0" rIns="267281" bIns="0" numCol="1" spcCol="1270" anchor="ctr" anchorCtr="0">
          <a:noAutofit/>
        </a:bodyPr>
        <a:lstStyle/>
        <a:p>
          <a:pPr lvl="0" algn="l"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Claim examples</a:t>
          </a:r>
          <a:endParaRPr lang="en-US" sz="1900" kern="1200" dirty="0"/>
        </a:p>
      </dsp:txBody>
      <dsp:txXfrm>
        <a:off x="532477" y="1845740"/>
        <a:ext cx="7016600" cy="506120"/>
      </dsp:txXfrm>
    </dsp:sp>
    <dsp:sp modelId="{F1169B54-26A8-4295-9C2C-FCDAA8EAE220}">
      <dsp:nvSpPr>
        <dsp:cNvPr id="0" name=""/>
        <dsp:cNvSpPr/>
      </dsp:nvSpPr>
      <dsp:spPr>
        <a:xfrm>
          <a:off x="0" y="2960640"/>
          <a:ext cx="10101943" cy="478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39AC6A1-DE34-4EE4-BD6D-E1517B74580C}">
      <dsp:nvSpPr>
        <dsp:cNvPr id="0" name=""/>
        <dsp:cNvSpPr/>
      </dsp:nvSpPr>
      <dsp:spPr>
        <a:xfrm>
          <a:off x="505097" y="2680200"/>
          <a:ext cx="7071360" cy="5608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7281" tIns="0" rIns="267281" bIns="0" numCol="1" spcCol="1270" anchor="ctr" anchorCtr="0">
          <a:noAutofit/>
        </a:bodyPr>
        <a:lstStyle/>
        <a:p>
          <a:pPr lvl="0" algn="l" defTabSz="844550">
            <a:lnSpc>
              <a:spcPct val="90000"/>
            </a:lnSpc>
            <a:spcBef>
              <a:spcPct val="0"/>
            </a:spcBef>
            <a:spcAft>
              <a:spcPct val="35000"/>
            </a:spcAft>
          </a:pPr>
          <a:r>
            <a:rPr lang="en-US" sz="1900" kern="1200" dirty="0" smtClean="0">
              <a:latin typeface="Times New Roman" pitchFamily="18" charset="0"/>
              <a:ea typeface="+mj-ea"/>
              <a:cs typeface="Times New Roman" pitchFamily="18" charset="0"/>
            </a:rPr>
            <a:t>Case Study</a:t>
          </a:r>
          <a:endParaRPr lang="en-US" sz="1900" kern="1200" dirty="0"/>
        </a:p>
      </dsp:txBody>
      <dsp:txXfrm>
        <a:off x="532477" y="2707580"/>
        <a:ext cx="7016600" cy="506120"/>
      </dsp:txXfrm>
    </dsp:sp>
    <dsp:sp modelId="{209AA7DE-0653-184D-9CB4-0C6AB842B410}">
      <dsp:nvSpPr>
        <dsp:cNvPr id="0" name=""/>
        <dsp:cNvSpPr/>
      </dsp:nvSpPr>
      <dsp:spPr>
        <a:xfrm>
          <a:off x="0" y="3822480"/>
          <a:ext cx="10101943" cy="478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DFCFD5-0147-CC40-BAB5-9C6BAF80D9B1}">
      <dsp:nvSpPr>
        <dsp:cNvPr id="0" name=""/>
        <dsp:cNvSpPr/>
      </dsp:nvSpPr>
      <dsp:spPr>
        <a:xfrm>
          <a:off x="449940" y="3603198"/>
          <a:ext cx="7071360" cy="5608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7281" tIns="0" rIns="267281" bIns="0" numCol="1" spcCol="1270" anchor="ctr" anchorCtr="0">
          <a:noAutofit/>
        </a:bodyPr>
        <a:lstStyle/>
        <a:p>
          <a:pPr lvl="0" algn="l"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Conclusion</a:t>
          </a:r>
        </a:p>
      </dsp:txBody>
      <dsp:txXfrm>
        <a:off x="477320" y="3630578"/>
        <a:ext cx="7016600" cy="506120"/>
      </dsp:txXfrm>
    </dsp:sp>
    <dsp:sp modelId="{B28FB727-A873-4BDC-AC93-D029790324FF}">
      <dsp:nvSpPr>
        <dsp:cNvPr id="0" name=""/>
        <dsp:cNvSpPr/>
      </dsp:nvSpPr>
      <dsp:spPr>
        <a:xfrm>
          <a:off x="0" y="4684320"/>
          <a:ext cx="10101943" cy="478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638F36E-864D-410A-83F7-3C19A2F84A08}">
      <dsp:nvSpPr>
        <dsp:cNvPr id="0" name=""/>
        <dsp:cNvSpPr/>
      </dsp:nvSpPr>
      <dsp:spPr>
        <a:xfrm>
          <a:off x="505097" y="4403880"/>
          <a:ext cx="7071360" cy="5608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7281" tIns="0" rIns="267281" bIns="0" numCol="1" spcCol="1270" anchor="ctr" anchorCtr="0">
          <a:noAutofit/>
        </a:bodyPr>
        <a:lstStyle/>
        <a:p>
          <a:pPr lvl="0" algn="l" defTabSz="844550">
            <a:lnSpc>
              <a:spcPct val="90000"/>
            </a:lnSpc>
            <a:spcBef>
              <a:spcPct val="0"/>
            </a:spcBef>
            <a:spcAft>
              <a:spcPct val="35000"/>
            </a:spcAft>
          </a:pPr>
          <a:r>
            <a:rPr lang="en-US" sz="1900" kern="1200" dirty="0" smtClean="0">
              <a:latin typeface="Times New Roman" pitchFamily="18" charset="0"/>
              <a:ea typeface="+mj-ea"/>
              <a:cs typeface="Times New Roman" pitchFamily="18" charset="0"/>
            </a:rPr>
            <a:t>Q &amp; A</a:t>
          </a:r>
          <a:endParaRPr lang="en-US" sz="1900" kern="1200" dirty="0" smtClean="0">
            <a:latin typeface="Times New Roman" panose="02020603050405020304" pitchFamily="18" charset="0"/>
            <a:cs typeface="Times New Roman" panose="02020603050405020304" pitchFamily="18" charset="0"/>
          </a:endParaRPr>
        </a:p>
      </dsp:txBody>
      <dsp:txXfrm>
        <a:off x="532477" y="4431260"/>
        <a:ext cx="7016600"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384950-D5B9-455D-976F-C10079866A09}" type="datetimeFigureOut">
              <a:rPr lang="en-US" smtClean="0"/>
              <a:pPr/>
              <a:t>3/21/2017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CDD333-55C7-4211-B82C-A63BA601BA1E}" type="slidenum">
              <a:rPr lang="en-US" smtClean="0"/>
              <a:pPr/>
              <a:t>‹#›</a:t>
            </a:fld>
            <a:endParaRPr lang="en-US"/>
          </a:p>
        </p:txBody>
      </p:sp>
    </p:spTree>
    <p:extLst>
      <p:ext uri="{BB962C8B-B14F-4D97-AF65-F5344CB8AC3E}">
        <p14:creationId xmlns:p14="http://schemas.microsoft.com/office/powerpoint/2010/main" val="3178374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1F4976-AA13-46E8-A312-4E2870B7513B}" type="datetimeFigureOut">
              <a:rPr lang="en-US" smtClean="0"/>
              <a:pPr/>
              <a:t>3/21/2017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2B7C19-AB8F-4813-A937-40474B894842}" type="slidenum">
              <a:rPr lang="en-US" smtClean="0"/>
              <a:pPr/>
              <a:t>‹#›</a:t>
            </a:fld>
            <a:endParaRPr lang="en-US"/>
          </a:p>
        </p:txBody>
      </p:sp>
    </p:spTree>
    <p:extLst>
      <p:ext uri="{BB962C8B-B14F-4D97-AF65-F5344CB8AC3E}">
        <p14:creationId xmlns:p14="http://schemas.microsoft.com/office/powerpoint/2010/main" val="11088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p:cNvSpPr>
            <a:spLocks noGrp="1" noChangeArrowheads="1"/>
          </p:cNvSpPr>
          <p:nvPr>
            <p:ph type="sldNum" sz="quarter" idx="5"/>
          </p:nvPr>
        </p:nvSpPr>
        <p:spPr>
          <a:noFill/>
        </p:spPr>
        <p:txBody>
          <a:bodyPr/>
          <a:lstStyle/>
          <a:p>
            <a:fld id="{1495CC0A-73CB-485C-A5B7-D1B8F0191D26}" type="slidenum">
              <a:rPr lang="es-ES_tradnl" smtClean="0">
                <a:ea typeface="ＭＳ Ｐゴシック"/>
                <a:cs typeface="ＭＳ Ｐゴシック"/>
              </a:rPr>
              <a:pPr/>
              <a:t>1</a:t>
            </a:fld>
            <a:endParaRPr lang="es-ES_tradnl" dirty="0" smtClean="0">
              <a:ea typeface="ＭＳ Ｐゴシック"/>
              <a:cs typeface="ＭＳ Ｐゴシック"/>
            </a:endParaRPr>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noFill/>
          <a:ln/>
        </p:spPr>
        <p:txBody>
          <a:bodyPr/>
          <a:lstStyle/>
          <a:p>
            <a:pPr eaLnBrk="1" hangingPunct="1"/>
            <a:endParaRPr lang="es-ES" dirty="0" smtClean="0">
              <a:ea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FE333E-4459-4B0B-A385-3256884489ED}" type="datetime1">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F60D0E-3070-4DA6-89BF-F47C806F86F8}" type="datetime1">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6FBF2B-F278-4B4B-AC94-73B5835E0511}" type="datetime1">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E9DDB7-C6E9-4090-8E0B-28AC1E04671F}" type="datetime1">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DB4B6A-814A-47AE-B837-51390A1745AE}" type="datetime1">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0FA21C-512E-4740-BA7C-F920E875C060}" type="datetime1">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7AF70A-90B8-4D1F-9388-5291672F7D42}" type="datetime1">
              <a:rPr lang="en-US" smtClean="0"/>
              <a:t>3/21/2017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E1C8DD-3DE3-44A6-9258-7578D509669A}" type="datetime1">
              <a:rPr lang="en-US" smtClean="0"/>
              <a:t>3/21/2017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C173EB-BC56-48AC-9DF8-0D15630E4486}" type="datetime1">
              <a:rPr lang="en-US" smtClean="0"/>
              <a:t>3/21/2017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9A06D3-234B-4897-8A5A-C7FF943D8E94}" type="datetime1">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C16DD4-5317-45FE-9293-5BB71E35E7CB}" type="datetime1">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34058-0050-48B9-9031-36DEAC97E56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CFC70-540E-40AD-912B-D6934CB8550B}" type="datetime1">
              <a:rPr lang="en-US" smtClean="0"/>
              <a:t>3/21/2017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34058-0050-48B9-9031-36DEAC97E56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SCN2422.JPG"/>
          <p:cNvPicPr>
            <a:picLocks/>
          </p:cNvPicPr>
          <p:nvPr/>
        </p:nvPicPr>
        <p:blipFill>
          <a:blip r:embed="rId3" cstate="print">
            <a:duotone>
              <a:prstClr val="black"/>
              <a:srgbClr val="D9C3A5">
                <a:tint val="50000"/>
                <a:satMod val="180000"/>
              </a:srgbClr>
            </a:duotone>
            <a:extLst>
              <a:ext uri="{BEBA8EAE-BF5A-486C-A8C5-ECC9F3942E4B}">
                <a14:imgProps xmlns:a14="http://schemas.microsoft.com/office/drawing/2010/main">
                  <a14:imgLayer r:embed="rId4">
                    <a14:imgEffect>
                      <a14:brightnessContrast bright="40000"/>
                    </a14:imgEffect>
                  </a14:imgLayer>
                </a14:imgProps>
              </a:ext>
            </a:extLst>
          </a:blip>
          <a:stretch>
            <a:fillRect/>
          </a:stretch>
        </p:blipFill>
        <p:spPr>
          <a:xfrm>
            <a:off x="0" y="10884"/>
            <a:ext cx="12192000" cy="6858000"/>
          </a:xfrm>
          <a:prstGeom prst="rect">
            <a:avLst/>
          </a:prstGeom>
          <a:ln>
            <a:solidFill>
              <a:schemeClr val="tx1"/>
            </a:solidFill>
          </a:ln>
        </p:spPr>
      </p:pic>
      <p:sp>
        <p:nvSpPr>
          <p:cNvPr id="10245" name="AutoShape 8" descr="http://www.iceict.net/images/101526Infrastructure.jpg"/>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en-US" dirty="0"/>
          </a:p>
        </p:txBody>
      </p:sp>
      <p:sp>
        <p:nvSpPr>
          <p:cNvPr id="10248" name="Abgerundetes Rechteck 2"/>
          <p:cNvSpPr>
            <a:spLocks noChangeArrowheads="1"/>
          </p:cNvSpPr>
          <p:nvPr/>
        </p:nvSpPr>
        <p:spPr bwMode="auto">
          <a:xfrm>
            <a:off x="-381000" y="-328613"/>
            <a:ext cx="6144879" cy="3757613"/>
          </a:xfrm>
          <a:prstGeom prst="roundRect">
            <a:avLst>
              <a:gd name="adj" fmla="val 8537"/>
            </a:avLst>
          </a:prstGeom>
          <a:solidFill>
            <a:schemeClr val="accent5">
              <a:lumMod val="75000"/>
              <a:alpha val="66000"/>
            </a:schemeClr>
          </a:solidFill>
          <a:ln w="9525" algn="ctr">
            <a:noFill/>
            <a:round/>
            <a:headEnd/>
            <a:tailEnd/>
          </a:ln>
        </p:spPr>
        <p:txBody>
          <a:bodyPr/>
          <a:lstStyle/>
          <a:p>
            <a:pPr eaLnBrk="0" hangingPunct="0"/>
            <a:endParaRPr lang="de-DE"/>
          </a:p>
        </p:txBody>
      </p:sp>
      <p:sp>
        <p:nvSpPr>
          <p:cNvPr id="10" name="Rectangle 4"/>
          <p:cNvSpPr>
            <a:spLocks noChangeArrowheads="1"/>
          </p:cNvSpPr>
          <p:nvPr/>
        </p:nvSpPr>
        <p:spPr bwMode="auto">
          <a:xfrm>
            <a:off x="34661" y="76201"/>
            <a:ext cx="6670939" cy="1644351"/>
          </a:xfrm>
          <a:prstGeom prst="rect">
            <a:avLst/>
          </a:prstGeom>
          <a:noFill/>
          <a:ln w="9525">
            <a:noFill/>
            <a:miter lim="800000"/>
            <a:headEnd/>
            <a:tailEnd/>
          </a:ln>
          <a:effectLst>
            <a:glow rad="63500">
              <a:schemeClr val="accent1">
                <a:satMod val="175000"/>
                <a:alpha val="40000"/>
              </a:schemeClr>
            </a:glow>
          </a:effectLst>
        </p:spPr>
        <p:txBody>
          <a:bodyPr wrap="none"/>
          <a:lstStyle/>
          <a:p>
            <a:pPr eaLnBrk="0" hangingPunct="0">
              <a:defRPr/>
            </a:pPr>
            <a:r>
              <a:rPr lang="en-GB" sz="2000" b="1" dirty="0" smtClean="0">
                <a:solidFill>
                  <a:schemeClr val="bg1"/>
                </a:solidFill>
                <a:latin typeface="Book Antiqua" pitchFamily="18" charset="0"/>
              </a:rPr>
              <a:t>Insurance Claims Workshop 2017</a:t>
            </a:r>
          </a:p>
          <a:p>
            <a:pPr eaLnBrk="0" hangingPunct="0">
              <a:defRPr/>
            </a:pPr>
            <a:r>
              <a:rPr lang="en-GB" sz="2000" b="1" dirty="0" smtClean="0">
                <a:solidFill>
                  <a:schemeClr val="bg1"/>
                </a:solidFill>
                <a:latin typeface="Book Antiqua" pitchFamily="18" charset="0"/>
              </a:rPr>
              <a:t>Managing Complex and Contentious Claims  </a:t>
            </a:r>
          </a:p>
          <a:p>
            <a:pPr eaLnBrk="0" hangingPunct="0">
              <a:defRPr/>
            </a:pPr>
            <a:endParaRPr lang="en-GB" sz="2000" b="1" dirty="0" smtClean="0">
              <a:solidFill>
                <a:schemeClr val="bg1"/>
              </a:solidFill>
              <a:latin typeface="Book Antiqua" pitchFamily="18" charset="0"/>
            </a:endParaRPr>
          </a:p>
          <a:p>
            <a:pPr eaLnBrk="0" hangingPunct="0">
              <a:defRPr/>
            </a:pPr>
            <a:r>
              <a:rPr lang="en-GB" sz="2000" b="1" i="1" dirty="0" smtClean="0">
                <a:solidFill>
                  <a:schemeClr val="bg1"/>
                </a:solidFill>
                <a:latin typeface="Book Antiqua" pitchFamily="18" charset="0"/>
              </a:rPr>
              <a:t>Property Claims: </a:t>
            </a:r>
          </a:p>
          <a:p>
            <a:pPr eaLnBrk="0" hangingPunct="0">
              <a:defRPr/>
            </a:pPr>
            <a:r>
              <a:rPr lang="en-GB" sz="2000" b="1" i="1" dirty="0" smtClean="0">
                <a:solidFill>
                  <a:schemeClr val="bg1"/>
                </a:solidFill>
                <a:latin typeface="Book Antiqua" pitchFamily="18" charset="0"/>
              </a:rPr>
              <a:t>Underwriting Perceptions </a:t>
            </a:r>
            <a:r>
              <a:rPr lang="en-GB" sz="2000" b="1" i="1" dirty="0" err="1" smtClean="0">
                <a:solidFill>
                  <a:schemeClr val="bg1"/>
                </a:solidFill>
                <a:latin typeface="Book Antiqua" pitchFamily="18" charset="0"/>
              </a:rPr>
              <a:t>vs</a:t>
            </a:r>
            <a:r>
              <a:rPr lang="en-GB" sz="2000" b="1" i="1" dirty="0" smtClean="0">
                <a:solidFill>
                  <a:schemeClr val="bg1"/>
                </a:solidFill>
                <a:latin typeface="Book Antiqua" pitchFamily="18" charset="0"/>
              </a:rPr>
              <a:t> Reality</a:t>
            </a:r>
          </a:p>
          <a:p>
            <a:pPr eaLnBrk="0" hangingPunct="0">
              <a:defRPr/>
            </a:pPr>
            <a:endParaRPr lang="en-GB" sz="2000" b="1" dirty="0" smtClean="0">
              <a:solidFill>
                <a:schemeClr val="bg1"/>
              </a:solidFill>
              <a:latin typeface="Book Antiqua" pitchFamily="18" charset="0"/>
            </a:endParaRPr>
          </a:p>
          <a:p>
            <a:pPr eaLnBrk="0" hangingPunct="0">
              <a:defRPr/>
            </a:pPr>
            <a:r>
              <a:rPr lang="en-GB" sz="2000" b="1" dirty="0" err="1" smtClean="0">
                <a:solidFill>
                  <a:srgbClr val="FF0000"/>
                </a:solidFill>
                <a:latin typeface="Book Antiqua" pitchFamily="18" charset="0"/>
              </a:rPr>
              <a:t>Mahmood</a:t>
            </a:r>
            <a:r>
              <a:rPr lang="en-GB" sz="2000" b="1" dirty="0" smtClean="0">
                <a:solidFill>
                  <a:srgbClr val="FF0000"/>
                </a:solidFill>
                <a:latin typeface="Book Antiqua" pitchFamily="18" charset="0"/>
              </a:rPr>
              <a:t> Ahmed </a:t>
            </a:r>
            <a:r>
              <a:rPr lang="en-GB" sz="2000" b="1" dirty="0">
                <a:solidFill>
                  <a:srgbClr val="FF0000"/>
                </a:solidFill>
                <a:latin typeface="Book Antiqua" pitchFamily="18" charset="0"/>
              </a:rPr>
              <a:t>| </a:t>
            </a:r>
            <a:r>
              <a:rPr lang="en-GB" sz="2000" b="1" dirty="0" smtClean="0">
                <a:solidFill>
                  <a:srgbClr val="FF0000"/>
                </a:solidFill>
                <a:latin typeface="Book Antiqua" pitchFamily="18" charset="0"/>
              </a:rPr>
              <a:t>CEO – HMCL</a:t>
            </a:r>
          </a:p>
          <a:p>
            <a:pPr eaLnBrk="0" hangingPunct="0">
              <a:defRPr/>
            </a:pPr>
            <a:r>
              <a:rPr lang="en-GB" sz="2000" b="1" dirty="0" err="1">
                <a:solidFill>
                  <a:srgbClr val="FF0000"/>
                </a:solidFill>
                <a:latin typeface="Book Antiqua" pitchFamily="18" charset="0"/>
              </a:rPr>
              <a:t>Khurram</a:t>
            </a:r>
            <a:r>
              <a:rPr lang="en-GB" sz="2000" b="1" dirty="0">
                <a:solidFill>
                  <a:srgbClr val="FF0000"/>
                </a:solidFill>
                <a:latin typeface="Book Antiqua" pitchFamily="18" charset="0"/>
              </a:rPr>
              <a:t> Ali Khan </a:t>
            </a:r>
            <a:r>
              <a:rPr lang="en-GB" sz="2000" b="1" dirty="0" smtClean="0">
                <a:solidFill>
                  <a:srgbClr val="FF0000"/>
                </a:solidFill>
                <a:latin typeface="Book Antiqua" pitchFamily="18" charset="0"/>
              </a:rPr>
              <a:t> | Sr. Executive Director – EFU</a:t>
            </a:r>
          </a:p>
          <a:p>
            <a:pPr eaLnBrk="0" hangingPunct="0">
              <a:defRPr/>
            </a:pPr>
            <a:endParaRPr lang="en-GB" sz="2000" b="1" dirty="0" smtClean="0">
              <a:solidFill>
                <a:schemeClr val="bg1"/>
              </a:solidFill>
              <a:latin typeface="Book Antiqua" pitchFamily="18" charset="0"/>
            </a:endParaRPr>
          </a:p>
          <a:p>
            <a:pPr eaLnBrk="0" hangingPunct="0">
              <a:defRPr/>
            </a:pPr>
            <a:endParaRPr lang="en-GB" sz="2000" b="1" i="1" dirty="0">
              <a:solidFill>
                <a:schemeClr val="bg1"/>
              </a:solidFill>
              <a:latin typeface="Book Antiqua" pitchFamily="18" charset="0"/>
            </a:endParaRPr>
          </a:p>
          <a:p>
            <a:pPr eaLnBrk="0" hangingPunct="0">
              <a:defRPr/>
            </a:pPr>
            <a:endParaRPr lang="en-GB" sz="2000" b="1" dirty="0">
              <a:solidFill>
                <a:schemeClr val="bg1"/>
              </a:solidFill>
              <a:latin typeface="Book Antiqua" pitchFamily="18" charset="0"/>
            </a:endParaRPr>
          </a:p>
          <a:p>
            <a:pPr eaLnBrk="0" hangingPunct="0">
              <a:defRPr/>
            </a:pPr>
            <a:endParaRPr lang="en-GB" sz="2000" dirty="0">
              <a:solidFill>
                <a:schemeClr val="bg1"/>
              </a:solidFill>
              <a:latin typeface="Book Antiqua" pitchFamily="18" charset="0"/>
            </a:endParaRPr>
          </a:p>
        </p:txBody>
      </p:sp>
      <p:sp>
        <p:nvSpPr>
          <p:cNvPr id="15" name="Rectangle 4"/>
          <p:cNvSpPr>
            <a:spLocks noChangeArrowheads="1"/>
          </p:cNvSpPr>
          <p:nvPr/>
        </p:nvSpPr>
        <p:spPr bwMode="auto">
          <a:xfrm>
            <a:off x="1" y="2605314"/>
            <a:ext cx="5763879" cy="762000"/>
          </a:xfrm>
          <a:prstGeom prst="rect">
            <a:avLst/>
          </a:prstGeom>
          <a:noFill/>
          <a:ln w="9525">
            <a:noFill/>
            <a:miter lim="800000"/>
            <a:headEnd/>
            <a:tailEnd/>
          </a:ln>
          <a:effectLst>
            <a:glow rad="63500">
              <a:schemeClr val="accent1">
                <a:satMod val="175000"/>
                <a:alpha val="40000"/>
              </a:schemeClr>
            </a:glow>
          </a:effectLst>
        </p:spPr>
        <p:txBody>
          <a:bodyPr wrap="none" anchor="ctr"/>
          <a:lstStyle/>
          <a:p>
            <a:pPr eaLnBrk="0" hangingPunct="0">
              <a:defRPr/>
            </a:pPr>
            <a:r>
              <a:rPr lang="en-GB" sz="2000" b="1" dirty="0" smtClean="0">
                <a:solidFill>
                  <a:schemeClr val="bg1"/>
                </a:solidFill>
                <a:latin typeface="Book Antiqua" pitchFamily="18" charset="0"/>
              </a:rPr>
              <a:t>22 March 2017</a:t>
            </a:r>
          </a:p>
          <a:p>
            <a:pPr eaLnBrk="0" hangingPunct="0">
              <a:defRPr/>
            </a:pPr>
            <a:r>
              <a:rPr lang="en-GB" sz="2000" b="1" dirty="0" smtClean="0">
                <a:solidFill>
                  <a:schemeClr val="bg1"/>
                </a:solidFill>
                <a:latin typeface="Book Antiqua" pitchFamily="18" charset="0"/>
              </a:rPr>
              <a:t>MARSH - CERM Pakistan</a:t>
            </a:r>
            <a:endParaRPr lang="en-GB" sz="2000" b="1" dirty="0">
              <a:solidFill>
                <a:schemeClr val="bg1"/>
              </a:solidFill>
              <a:latin typeface="Book Antiqua" pitchFamily="18" charset="0"/>
            </a:endParaRPr>
          </a:p>
        </p:txBody>
      </p:sp>
      <p:sp>
        <p:nvSpPr>
          <p:cNvPr id="8" name="Slide Number Placeholder 7"/>
          <p:cNvSpPr>
            <a:spLocks noGrp="1"/>
          </p:cNvSpPr>
          <p:nvPr>
            <p:ph type="sldNum" sz="quarter" idx="12"/>
          </p:nvPr>
        </p:nvSpPr>
        <p:spPr/>
        <p:txBody>
          <a:bodyPr/>
          <a:lstStyle/>
          <a:p>
            <a:fld id="{3010590D-29F0-48B3-9362-E466F7A7CCAB}" type="slidenum">
              <a:rPr lang="en-US" smtClean="0"/>
              <a:pPr/>
              <a:t>1</a:t>
            </a:fld>
            <a:endParaRPr lang="en-US" dirty="0"/>
          </a:p>
        </p:txBody>
      </p:sp>
    </p:spTree>
    <p:extLst>
      <p:ext uri="{BB962C8B-B14F-4D97-AF65-F5344CB8AC3E}">
        <p14:creationId xmlns:p14="http://schemas.microsoft.com/office/powerpoint/2010/main" val="3617148449"/>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542" y="457200"/>
            <a:ext cx="7750629" cy="5724644"/>
          </a:xfrm>
          <a:prstGeom prst="rect">
            <a:avLst/>
          </a:prstGeom>
        </p:spPr>
        <p:txBody>
          <a:bodyPr wrap="square">
            <a:spAutoFit/>
          </a:bodyPr>
          <a:lstStyle/>
          <a:p>
            <a:pPr>
              <a:spcAft>
                <a:spcPts val="1200"/>
              </a:spcAft>
            </a:pPr>
            <a:r>
              <a:rPr lang="en-US" dirty="0" smtClean="0">
                <a:latin typeface="Book Antiqua" pitchFamily="18" charset="0"/>
                <a:cs typeface="Arial" pitchFamily="34" charset="0"/>
              </a:rPr>
              <a:t>CAR cover</a:t>
            </a:r>
          </a:p>
          <a:p>
            <a:pPr marL="285750" indent="-285750">
              <a:spcAft>
                <a:spcPts val="1200"/>
              </a:spcAft>
              <a:buFont typeface="Arial" pitchFamily="34" charset="0"/>
              <a:buChar char="•"/>
            </a:pPr>
            <a:r>
              <a:rPr lang="en-US" dirty="0" smtClean="0">
                <a:latin typeface="Book Antiqua" pitchFamily="18" charset="0"/>
                <a:cs typeface="Arial" pitchFamily="34" charset="0"/>
              </a:rPr>
              <a:t>A </a:t>
            </a:r>
            <a:r>
              <a:rPr lang="en-US" dirty="0">
                <a:latin typeface="Book Antiqua" pitchFamily="18" charset="0"/>
                <a:cs typeface="Arial" pitchFamily="34" charset="0"/>
              </a:rPr>
              <a:t>wind farm project in a mountainous area of Southern Europe - 2011 </a:t>
            </a:r>
          </a:p>
          <a:p>
            <a:pPr marL="285750" indent="-285750">
              <a:spcAft>
                <a:spcPts val="1200"/>
              </a:spcAft>
              <a:buFont typeface="Arial" pitchFamily="34" charset="0"/>
              <a:buChar char="•"/>
            </a:pPr>
            <a:r>
              <a:rPr lang="en-US" dirty="0">
                <a:latin typeface="Book Antiqua" pitchFamily="18" charset="0"/>
                <a:cs typeface="Arial" pitchFamily="34" charset="0"/>
              </a:rPr>
              <a:t>Oversized loads due to the size of the blades. </a:t>
            </a:r>
          </a:p>
          <a:p>
            <a:pPr marL="285750" indent="-285750">
              <a:spcAft>
                <a:spcPts val="1200"/>
              </a:spcAft>
              <a:buFont typeface="Arial" pitchFamily="34" charset="0"/>
              <a:buChar char="•"/>
            </a:pPr>
            <a:r>
              <a:rPr lang="en-US" dirty="0" smtClean="0">
                <a:latin typeface="Book Antiqua" pitchFamily="18" charset="0"/>
                <a:cs typeface="Arial" pitchFamily="34" charset="0"/>
              </a:rPr>
              <a:t>Area </a:t>
            </a:r>
            <a:r>
              <a:rPr lang="en-US" dirty="0">
                <a:latin typeface="Book Antiqua" pitchFamily="18" charset="0"/>
                <a:cs typeface="Arial" pitchFamily="34" charset="0"/>
              </a:rPr>
              <a:t>not served by public roads. </a:t>
            </a:r>
            <a:r>
              <a:rPr lang="en-US" dirty="0" smtClean="0">
                <a:latin typeface="Book Antiqua" pitchFamily="18" charset="0"/>
                <a:cs typeface="Arial" pitchFamily="34" charset="0"/>
              </a:rPr>
              <a:t>As a part of sum insured, temporary access roads built. Small villages and farm fields had to be adapted accordingly and some stone walls had to be demolished to allow transportation. </a:t>
            </a:r>
            <a:endParaRPr lang="en-US" dirty="0">
              <a:latin typeface="Book Antiqua" pitchFamily="18" charset="0"/>
              <a:cs typeface="Arial" pitchFamily="34" charset="0"/>
            </a:endParaRPr>
          </a:p>
          <a:p>
            <a:pPr marL="285750" indent="-285750">
              <a:spcAft>
                <a:spcPts val="1200"/>
              </a:spcAft>
              <a:buFont typeface="Arial" pitchFamily="34" charset="0"/>
              <a:buChar char="•"/>
            </a:pPr>
            <a:r>
              <a:rPr lang="en-US" dirty="0" smtClean="0">
                <a:latin typeface="Book Antiqua" pitchFamily="18" charset="0"/>
                <a:cs typeface="Arial" pitchFamily="34" charset="0"/>
              </a:rPr>
              <a:t>Immediately </a:t>
            </a:r>
            <a:r>
              <a:rPr lang="en-US" dirty="0">
                <a:latin typeface="Book Antiqua" pitchFamily="18" charset="0"/>
                <a:cs typeface="Arial" pitchFamily="34" charset="0"/>
              </a:rPr>
              <a:t>restored to original condition once turbine blades delivered on site. </a:t>
            </a:r>
          </a:p>
          <a:p>
            <a:pPr marL="285750" indent="-285750">
              <a:spcAft>
                <a:spcPts val="1200"/>
              </a:spcAft>
              <a:buFont typeface="Arial" pitchFamily="34" charset="0"/>
              <a:buChar char="•"/>
            </a:pPr>
            <a:r>
              <a:rPr lang="en-US" dirty="0" smtClean="0">
                <a:latin typeface="Book Antiqua" pitchFamily="18" charset="0"/>
                <a:cs typeface="Arial" pitchFamily="34" charset="0"/>
              </a:rPr>
              <a:t>During </a:t>
            </a:r>
            <a:r>
              <a:rPr lang="en-US" dirty="0">
                <a:latin typeface="Book Antiqua" pitchFamily="18" charset="0"/>
                <a:cs typeface="Arial" pitchFamily="34" charset="0"/>
              </a:rPr>
              <a:t>the testing phase a blade got irremediably damaged and had to be replaced with a new one. By then all the dry stone walls had already been rebuilt to restore original conditions so that it was necessary to demolish them again</a:t>
            </a:r>
            <a:r>
              <a:rPr lang="en-US" dirty="0" smtClean="0">
                <a:latin typeface="Book Antiqua" pitchFamily="18" charset="0"/>
                <a:cs typeface="Arial" pitchFamily="34" charset="0"/>
              </a:rPr>
              <a:t>.</a:t>
            </a:r>
            <a:endParaRPr lang="en-US" dirty="0">
              <a:latin typeface="Book Antiqua" pitchFamily="18" charset="0"/>
              <a:cs typeface="Arial" pitchFamily="34" charset="0"/>
            </a:endParaRPr>
          </a:p>
          <a:p>
            <a:pPr marL="285750" indent="-285750">
              <a:spcAft>
                <a:spcPts val="600"/>
              </a:spcAft>
              <a:buFont typeface="Arial" pitchFamily="34" charset="0"/>
              <a:buChar char="•"/>
            </a:pPr>
            <a:r>
              <a:rPr lang="en-US" dirty="0">
                <a:latin typeface="Book Antiqua" pitchFamily="18" charset="0"/>
                <a:cs typeface="Arial" pitchFamily="34" charset="0"/>
              </a:rPr>
              <a:t>As a consequence the contractor had to restore all temporary access facilities for the replacement of a single blade actually doubling the initial budget for access roads interventions and counting for a relevant part in the overall cost of the blade failure (loss</a:t>
            </a:r>
            <a:r>
              <a:rPr lang="en-US" dirty="0" smtClean="0">
                <a:latin typeface="Book Antiqua" pitchFamily="18" charset="0"/>
                <a:cs typeface="Arial" pitchFamily="34" charset="0"/>
              </a:rPr>
              <a:t>).</a:t>
            </a:r>
            <a:endParaRPr lang="en-US" dirty="0">
              <a:latin typeface="Book Antiqua" pitchFamily="18" charset="0"/>
              <a:cs typeface="Arial" pitchFamily="34" charset="0"/>
            </a:endParaRPr>
          </a:p>
        </p:txBody>
      </p:sp>
      <p:sp>
        <p:nvSpPr>
          <p:cNvPr id="4" name="Rectangle 3"/>
          <p:cNvSpPr/>
          <p:nvPr/>
        </p:nvSpPr>
        <p:spPr>
          <a:xfrm>
            <a:off x="566067" y="29028"/>
            <a:ext cx="7082962" cy="369332"/>
          </a:xfrm>
          <a:prstGeom prst="rect">
            <a:avLst/>
          </a:prstGeom>
        </p:spPr>
        <p:txBody>
          <a:bodyPr wrap="square">
            <a:spAutoFit/>
          </a:bodyPr>
          <a:lstStyle/>
          <a:p>
            <a:r>
              <a:rPr lang="en-US" b="1" dirty="0">
                <a:solidFill>
                  <a:srgbClr val="FF0000"/>
                </a:solidFill>
                <a:latin typeface="Book Antiqua" pitchFamily="18" charset="0"/>
                <a:cs typeface="Arial" pitchFamily="34" charset="0"/>
              </a:rPr>
              <a:t>Risk Aggravation due to location of a wind farm Access Road</a:t>
            </a:r>
            <a:endParaRPr lang="en-US" dirty="0">
              <a:solidFill>
                <a:srgbClr val="FF0000"/>
              </a:solidFill>
              <a:latin typeface="Book Antiqua" pitchFamily="18" charset="0"/>
              <a:cs typeface="Arial" pitchFamily="34" charset="0"/>
            </a:endParaRPr>
          </a:p>
        </p:txBody>
      </p:sp>
      <p:pic>
        <p:nvPicPr>
          <p:cNvPr id="6" name="Picture 5"/>
          <p:cNvPicPr/>
          <p:nvPr/>
        </p:nvPicPr>
        <p:blipFill>
          <a:blip r:embed="rId2" cstate="print"/>
          <a:stretch>
            <a:fillRect/>
          </a:stretch>
        </p:blipFill>
        <p:spPr>
          <a:xfrm>
            <a:off x="8302171" y="213694"/>
            <a:ext cx="3657600" cy="2479675"/>
          </a:xfrm>
          <a:prstGeom prst="rect">
            <a:avLst/>
          </a:prstGeom>
          <a:ln>
            <a:solidFill>
              <a:schemeClr val="tx1">
                <a:lumMod val="50000"/>
                <a:lumOff val="50000"/>
              </a:schemeClr>
            </a:solidFill>
          </a:ln>
        </p:spPr>
      </p:pic>
      <p:sp>
        <p:nvSpPr>
          <p:cNvPr id="3" name="Slide Number Placeholder 2"/>
          <p:cNvSpPr>
            <a:spLocks noGrp="1"/>
          </p:cNvSpPr>
          <p:nvPr>
            <p:ph type="sldNum" sz="quarter" idx="12"/>
          </p:nvPr>
        </p:nvSpPr>
        <p:spPr/>
        <p:txBody>
          <a:bodyPr/>
          <a:lstStyle/>
          <a:p>
            <a:fld id="{F7034058-0050-48B9-9031-36DEAC97E560}" type="slidenum">
              <a:rPr lang="en-US" smtClean="0"/>
              <a:pPr/>
              <a:t>10</a:t>
            </a:fld>
            <a:endParaRPr lang="en-US"/>
          </a:p>
        </p:txBody>
      </p:sp>
    </p:spTree>
    <p:extLst>
      <p:ext uri="{BB962C8B-B14F-4D97-AF65-F5344CB8AC3E}">
        <p14:creationId xmlns:p14="http://schemas.microsoft.com/office/powerpoint/2010/main" val="1811591344"/>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1000"/>
                                        <p:tgtEl>
                                          <p:spTgt spid="4">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1000"/>
                                        <p:tgtEl>
                                          <p:spTgt spid="2">
                                            <p:txEl>
                                              <p:pRg st="1" end="1"/>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dissolve">
                                      <p:cBhvr>
                                        <p:cTn id="19" dur="1000"/>
                                        <p:tgtEl>
                                          <p:spTgt spid="2">
                                            <p:txEl>
                                              <p:pRg st="2" end="2"/>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dissolve">
                                      <p:cBhvr>
                                        <p:cTn id="23" dur="1000"/>
                                        <p:tgtEl>
                                          <p:spTgt spid="2">
                                            <p:txEl>
                                              <p:pRg st="3" end="3"/>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dissolve">
                                      <p:cBhvr>
                                        <p:cTn id="27" dur="1000"/>
                                        <p:tgtEl>
                                          <p:spTgt spid="2">
                                            <p:txEl>
                                              <p:pRg st="4" end="4"/>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dissolve">
                                      <p:cBhvr>
                                        <p:cTn id="31" dur="1000"/>
                                        <p:tgtEl>
                                          <p:spTgt spid="2">
                                            <p:txEl>
                                              <p:pRg st="5" end="5"/>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dissolve">
                                      <p:cBhvr>
                                        <p:cTn id="35" dur="1000"/>
                                        <p:tgtEl>
                                          <p:spTgt spid="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1.875E-6 -1.56069E-6 L -0.33216 0.27908 " pathEditMode="relative" ptsTypes="AA">
                                      <p:cBhvr>
                                        <p:cTn id="39" dur="2000" fill="hold"/>
                                        <p:tgtEl>
                                          <p:spTgt spid="6"/>
                                        </p:tgtEl>
                                        <p:attrNameLst>
                                          <p:attrName>ppt_x</p:attrName>
                                          <p:attrName>ppt_y</p:attrName>
                                        </p:attrNameLst>
                                      </p:cBhvr>
                                    </p:animMotion>
                                  </p:childTnLst>
                                </p:cTn>
                              </p:par>
                            </p:childTnLst>
                          </p:cTn>
                        </p:par>
                        <p:par>
                          <p:cTn id="40" fill="hold">
                            <p:stCondLst>
                              <p:cond delay="2000"/>
                            </p:stCondLst>
                            <p:childTnLst>
                              <p:par>
                                <p:cTn id="41" presetID="6" presetClass="emph" presetSubtype="0" fill="hold" nodeType="afterEffect">
                                  <p:stCondLst>
                                    <p:cond delay="0"/>
                                  </p:stCondLst>
                                  <p:childTnLst>
                                    <p:animScale>
                                      <p:cBhvr>
                                        <p:cTn id="42" dur="2000" fill="hold"/>
                                        <p:tgtEl>
                                          <p:spTgt spid="6"/>
                                        </p:tgtEl>
                                      </p:cBhvr>
                                      <p:by x="250000" y="2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petrochemical furnace"/>
          <p:cNvPicPr>
            <a:picLocks noChangeAspect="1" noChangeArrowheads="1"/>
          </p:cNvPicPr>
          <p:nvPr/>
        </p:nvPicPr>
        <p:blipFill>
          <a:blip r:embed="rId2" cstate="print"/>
          <a:srcRect/>
          <a:stretch>
            <a:fillRect/>
          </a:stretch>
        </p:blipFill>
        <p:spPr bwMode="auto">
          <a:xfrm>
            <a:off x="8382000" y="533400"/>
            <a:ext cx="3338286" cy="2452914"/>
          </a:xfrm>
          <a:prstGeom prst="rect">
            <a:avLst/>
          </a:prstGeom>
          <a:noFill/>
        </p:spPr>
      </p:pic>
      <p:sp>
        <p:nvSpPr>
          <p:cNvPr id="2" name="Rectangle 1"/>
          <p:cNvSpPr/>
          <p:nvPr/>
        </p:nvSpPr>
        <p:spPr>
          <a:xfrm>
            <a:off x="551542" y="727531"/>
            <a:ext cx="7924800" cy="3939540"/>
          </a:xfrm>
          <a:prstGeom prst="rect">
            <a:avLst/>
          </a:prstGeom>
        </p:spPr>
        <p:txBody>
          <a:bodyPr wrap="square">
            <a:spAutoFit/>
          </a:bodyPr>
          <a:lstStyle/>
          <a:p>
            <a:pPr algn="just">
              <a:spcAft>
                <a:spcPts val="1200"/>
              </a:spcAft>
            </a:pPr>
            <a:r>
              <a:rPr lang="en-US" sz="1600" dirty="0" smtClean="0">
                <a:latin typeface="Book Antiqua" pitchFamily="18" charset="0"/>
                <a:cs typeface="Arial" pitchFamily="34" charset="0"/>
              </a:rPr>
              <a:t>S</a:t>
            </a:r>
            <a:r>
              <a:rPr lang="en-US" sz="1600" dirty="0" smtClean="0">
                <a:latin typeface="Book Antiqua" pitchFamily="18" charset="0"/>
                <a:cs typeface="Arial" pitchFamily="34" charset="0"/>
              </a:rPr>
              <a:t>tandard Fire Policy covering </a:t>
            </a:r>
            <a:r>
              <a:rPr lang="en-US" sz="1600" dirty="0" smtClean="0">
                <a:latin typeface="Book Antiqua" pitchFamily="18" charset="0"/>
                <a:cs typeface="Arial" pitchFamily="34" charset="0"/>
              </a:rPr>
              <a:t>Plant, Machinery(s</a:t>
            </a:r>
            <a:r>
              <a:rPr lang="en-US" sz="1600" dirty="0" smtClean="0">
                <a:latin typeface="Book Antiqua" pitchFamily="18" charset="0"/>
                <a:cs typeface="Arial" pitchFamily="34" charset="0"/>
              </a:rPr>
              <a:t>) was issued</a:t>
            </a:r>
            <a:endParaRPr lang="en-US" sz="1600" dirty="0" smtClean="0">
              <a:latin typeface="Book Antiqua" pitchFamily="18" charset="0"/>
              <a:cs typeface="Arial" pitchFamily="34" charset="0"/>
            </a:endParaRPr>
          </a:p>
          <a:p>
            <a:pPr algn="just">
              <a:spcAft>
                <a:spcPts val="1200"/>
              </a:spcAft>
            </a:pPr>
            <a:r>
              <a:rPr lang="en-US" sz="1600" dirty="0" smtClean="0">
                <a:latin typeface="Book Antiqua" pitchFamily="18" charset="0"/>
                <a:cs typeface="Arial" pitchFamily="34" charset="0"/>
              </a:rPr>
              <a:t>Damage to furnace and claimed for Rs. 4 </a:t>
            </a:r>
            <a:r>
              <a:rPr lang="en-US" sz="1600" dirty="0" smtClean="0">
                <a:latin typeface="Book Antiqua" pitchFamily="18" charset="0"/>
                <a:cs typeface="Arial" pitchFamily="34" charset="0"/>
              </a:rPr>
              <a:t>billion (PD &amp; BI)</a:t>
            </a:r>
            <a:endParaRPr lang="en-US" sz="1600" dirty="0" smtClean="0">
              <a:latin typeface="Book Antiqua" pitchFamily="18" charset="0"/>
              <a:cs typeface="Arial" pitchFamily="34" charset="0"/>
            </a:endParaRPr>
          </a:p>
          <a:p>
            <a:pPr algn="just">
              <a:spcAft>
                <a:spcPts val="1200"/>
              </a:spcAft>
            </a:pPr>
            <a:r>
              <a:rPr lang="en-US" sz="1600" dirty="0" smtClean="0">
                <a:latin typeface="Book Antiqua" pitchFamily="18" charset="0"/>
                <a:cs typeface="Arial" pitchFamily="34" charset="0"/>
              </a:rPr>
              <a:t>Loss </a:t>
            </a:r>
            <a:r>
              <a:rPr lang="en-US" sz="1600" dirty="0" smtClean="0">
                <a:latin typeface="Book Antiqua" pitchFamily="18" charset="0"/>
                <a:cs typeface="Arial" pitchFamily="34" charset="0"/>
              </a:rPr>
              <a:t>was  assessed </a:t>
            </a:r>
            <a:r>
              <a:rPr lang="en-US" sz="1600" dirty="0" smtClean="0">
                <a:latin typeface="Book Antiqua" pitchFamily="18" charset="0"/>
                <a:cs typeface="Arial" pitchFamily="34" charset="0"/>
              </a:rPr>
              <a:t>for Rs. 560 </a:t>
            </a:r>
            <a:r>
              <a:rPr lang="en-US" sz="1600" dirty="0" smtClean="0">
                <a:latin typeface="Book Antiqua" pitchFamily="18" charset="0"/>
                <a:cs typeface="Arial" pitchFamily="34" charset="0"/>
              </a:rPr>
              <a:t>million (excluding BI)</a:t>
            </a:r>
            <a:endParaRPr lang="en-US" sz="1600" dirty="0" smtClean="0">
              <a:latin typeface="Book Antiqua" pitchFamily="18" charset="0"/>
              <a:cs typeface="Arial" pitchFamily="34" charset="0"/>
            </a:endParaRPr>
          </a:p>
          <a:p>
            <a:pPr algn="just">
              <a:spcAft>
                <a:spcPts val="1200"/>
              </a:spcAft>
            </a:pPr>
            <a:r>
              <a:rPr lang="en-US" sz="1600" dirty="0" smtClean="0">
                <a:latin typeface="Book Antiqua" pitchFamily="18" charset="0"/>
                <a:cs typeface="Arial" pitchFamily="34" charset="0"/>
              </a:rPr>
              <a:t>Observations</a:t>
            </a:r>
            <a:r>
              <a:rPr lang="en-US" sz="1600" b="1" dirty="0">
                <a:latin typeface="Book Antiqua" pitchFamily="18" charset="0"/>
                <a:cs typeface="Arial" pitchFamily="34" charset="0"/>
              </a:rPr>
              <a:t> </a:t>
            </a:r>
            <a:r>
              <a:rPr lang="en-US" sz="1600" b="1" dirty="0" smtClean="0">
                <a:latin typeface="Book Antiqua" pitchFamily="18" charset="0"/>
                <a:cs typeface="Arial" pitchFamily="34" charset="0"/>
              </a:rPr>
              <a:t>:</a:t>
            </a:r>
            <a:endParaRPr lang="en-US" sz="1600" b="1" dirty="0" smtClean="0">
              <a:latin typeface="Book Antiqua" pitchFamily="18" charset="0"/>
              <a:cs typeface="Arial" pitchFamily="34" charset="0"/>
            </a:endParaRPr>
          </a:p>
          <a:p>
            <a:pPr marL="285750" indent="-285750" algn="just">
              <a:spcAft>
                <a:spcPts val="1200"/>
              </a:spcAft>
              <a:buFont typeface="Arial" pitchFamily="34" charset="0"/>
              <a:buChar char="•"/>
            </a:pPr>
            <a:r>
              <a:rPr lang="en-US" sz="1600" dirty="0" smtClean="0">
                <a:latin typeface="Book Antiqua" pitchFamily="18" charset="0"/>
                <a:cs typeface="Arial" pitchFamily="34" charset="0"/>
              </a:rPr>
              <a:t>Instead of Industrial All Risk Policy, standard fire policy was </a:t>
            </a:r>
            <a:r>
              <a:rPr lang="en-US" sz="1600" dirty="0" smtClean="0">
                <a:latin typeface="Book Antiqua" pitchFamily="18" charset="0"/>
                <a:cs typeface="Arial" pitchFamily="34" charset="0"/>
              </a:rPr>
              <a:t>issued</a:t>
            </a:r>
          </a:p>
          <a:p>
            <a:pPr marL="285750" lvl="0" indent="-285750" algn="just">
              <a:spcAft>
                <a:spcPts val="1200"/>
              </a:spcAft>
              <a:buFont typeface="Arial" pitchFamily="34" charset="0"/>
              <a:buChar char="•"/>
            </a:pPr>
            <a:r>
              <a:rPr lang="en-US" sz="1600" dirty="0">
                <a:latin typeface="Book Antiqua" pitchFamily="18" charset="0"/>
                <a:cs typeface="Arial" pitchFamily="34" charset="0"/>
              </a:rPr>
              <a:t>BI was not taken up</a:t>
            </a:r>
            <a:endParaRPr lang="en-US" sz="1600" dirty="0">
              <a:latin typeface="Book Antiqua" pitchFamily="18" charset="0"/>
            </a:endParaRPr>
          </a:p>
          <a:p>
            <a:pPr marL="285750" lvl="0" indent="-285750" algn="just">
              <a:spcAft>
                <a:spcPts val="1200"/>
              </a:spcAft>
              <a:buFont typeface="Arial" pitchFamily="34" charset="0"/>
              <a:buChar char="•"/>
            </a:pPr>
            <a:r>
              <a:rPr lang="en-US" sz="1600" dirty="0">
                <a:latin typeface="Book Antiqua" pitchFamily="18" charset="0"/>
                <a:cs typeface="Arial" pitchFamily="34" charset="0"/>
              </a:rPr>
              <a:t>Insured suffered both PD &amp; BI losses</a:t>
            </a:r>
          </a:p>
          <a:p>
            <a:pPr marL="285750" lvl="0" indent="-285750">
              <a:spcAft>
                <a:spcPts val="1200"/>
              </a:spcAft>
              <a:buFont typeface="Arial" pitchFamily="34" charset="0"/>
              <a:buChar char="•"/>
            </a:pPr>
            <a:r>
              <a:rPr lang="en-US" sz="1600" dirty="0" smtClean="0">
                <a:latin typeface="Book Antiqua" pitchFamily="18" charset="0"/>
                <a:cs typeface="Arial" pitchFamily="34" charset="0"/>
              </a:rPr>
              <a:t>The risk had a </a:t>
            </a:r>
            <a:r>
              <a:rPr lang="en-US" sz="1600" dirty="0">
                <a:latin typeface="Book Antiqua" pitchFamily="18" charset="0"/>
                <a:cs typeface="Arial" pitchFamily="34" charset="0"/>
              </a:rPr>
              <a:t>m</a:t>
            </a:r>
            <a:r>
              <a:rPr lang="en-US" sz="1600" dirty="0" smtClean="0">
                <a:latin typeface="Book Antiqua" pitchFamily="18" charset="0"/>
                <a:cs typeface="Arial" pitchFamily="34" charset="0"/>
              </a:rPr>
              <a:t>ixture </a:t>
            </a:r>
            <a:r>
              <a:rPr lang="en-US" sz="1600" dirty="0" smtClean="0">
                <a:latin typeface="Book Antiqua" pitchFamily="18" charset="0"/>
                <a:cs typeface="Arial" pitchFamily="34" charset="0"/>
              </a:rPr>
              <a:t>of new &amp; old </a:t>
            </a:r>
            <a:r>
              <a:rPr lang="en-US" sz="1600" dirty="0" smtClean="0">
                <a:latin typeface="Book Antiqua" pitchFamily="18" charset="0"/>
                <a:cs typeface="Arial" pitchFamily="34" charset="0"/>
              </a:rPr>
              <a:t>machinery</a:t>
            </a:r>
            <a:endParaRPr lang="en-US" sz="1600" dirty="0" smtClean="0">
              <a:latin typeface="Book Antiqua" pitchFamily="18" charset="0"/>
              <a:cs typeface="Arial" pitchFamily="34" charset="0"/>
            </a:endParaRPr>
          </a:p>
          <a:p>
            <a:pPr marL="285750" lvl="0" indent="-285750">
              <a:spcAft>
                <a:spcPts val="1200"/>
              </a:spcAft>
              <a:buFont typeface="Arial" pitchFamily="34" charset="0"/>
              <a:buChar char="•"/>
            </a:pPr>
            <a:r>
              <a:rPr lang="en-US" sz="1600" dirty="0" smtClean="0">
                <a:latin typeface="Book Antiqua" pitchFamily="18" charset="0"/>
                <a:cs typeface="Arial" pitchFamily="34" charset="0"/>
              </a:rPr>
              <a:t>B</a:t>
            </a:r>
            <a:r>
              <a:rPr lang="en-US" sz="1600" dirty="0" smtClean="0">
                <a:latin typeface="Book Antiqua" pitchFamily="18" charset="0"/>
                <a:cs typeface="Arial" pitchFamily="34" charset="0"/>
              </a:rPr>
              <a:t>reakup </a:t>
            </a:r>
            <a:r>
              <a:rPr lang="en-US" sz="1600" dirty="0" smtClean="0">
                <a:latin typeface="Book Antiqua" pitchFamily="18" charset="0"/>
                <a:cs typeface="Arial" pitchFamily="34" charset="0"/>
              </a:rPr>
              <a:t>values of major </a:t>
            </a:r>
            <a:r>
              <a:rPr lang="en-US" sz="1600" dirty="0" smtClean="0">
                <a:latin typeface="Book Antiqua" pitchFamily="18" charset="0"/>
                <a:cs typeface="Arial" pitchFamily="34" charset="0"/>
              </a:rPr>
              <a:t>items were not provided</a:t>
            </a:r>
            <a:endParaRPr lang="en-US" sz="1600" dirty="0" smtClean="0">
              <a:latin typeface="Book Antiqua" pitchFamily="18" charset="0"/>
              <a:cs typeface="Arial" pitchFamily="34" charset="0"/>
            </a:endParaRPr>
          </a:p>
          <a:p>
            <a:pPr marL="285750" lvl="0" indent="-285750">
              <a:spcAft>
                <a:spcPts val="1200"/>
              </a:spcAft>
              <a:buFont typeface="Arial" pitchFamily="34" charset="0"/>
              <a:buChar char="•"/>
            </a:pPr>
            <a:r>
              <a:rPr lang="en-US" sz="1600" dirty="0" smtClean="0">
                <a:latin typeface="Book Antiqua" pitchFamily="18" charset="0"/>
                <a:cs typeface="Arial" pitchFamily="34" charset="0"/>
              </a:rPr>
              <a:t>Safety features were not implemented</a:t>
            </a:r>
            <a:r>
              <a:rPr lang="en-US" sz="1600" dirty="0" smtClean="0">
                <a:latin typeface="Book Antiqua" pitchFamily="18" charset="0"/>
                <a:cs typeface="Arial" pitchFamily="34" charset="0"/>
              </a:rPr>
              <a:t>.</a:t>
            </a:r>
            <a:endParaRPr lang="en-US" sz="1600" dirty="0" smtClean="0">
              <a:latin typeface="Book Antiqua" pitchFamily="18" charset="0"/>
              <a:cs typeface="Arial" pitchFamily="34" charset="0"/>
            </a:endParaRPr>
          </a:p>
        </p:txBody>
      </p:sp>
      <p:sp>
        <p:nvSpPr>
          <p:cNvPr id="4" name="Rectangle 3"/>
          <p:cNvSpPr/>
          <p:nvPr/>
        </p:nvSpPr>
        <p:spPr>
          <a:xfrm>
            <a:off x="537025" y="43546"/>
            <a:ext cx="7844975" cy="369332"/>
          </a:xfrm>
          <a:prstGeom prst="rect">
            <a:avLst/>
          </a:prstGeom>
        </p:spPr>
        <p:txBody>
          <a:bodyPr wrap="square">
            <a:spAutoFit/>
          </a:bodyPr>
          <a:lstStyle/>
          <a:p>
            <a:r>
              <a:rPr lang="en-US" b="1" dirty="0" smtClean="0">
                <a:solidFill>
                  <a:srgbClr val="FF0000"/>
                </a:solidFill>
                <a:latin typeface="Book Antiqua" pitchFamily="18" charset="0"/>
                <a:cs typeface="Arial" pitchFamily="34" charset="0"/>
              </a:rPr>
              <a:t>Explosion at Petrochemical Plant – Incorrect selection of insurance cover</a:t>
            </a:r>
            <a:endParaRPr lang="en-US" dirty="0">
              <a:solidFill>
                <a:srgbClr val="FF0000"/>
              </a:solidFill>
              <a:latin typeface="Book Antiqua" pitchFamily="18" charset="0"/>
              <a:cs typeface="Arial" pitchFamily="34" charset="0"/>
            </a:endParaRPr>
          </a:p>
        </p:txBody>
      </p:sp>
      <p:pic>
        <p:nvPicPr>
          <p:cNvPr id="6" name="Picture 4" descr="Image result for explosion in furnace petrochemical"/>
          <p:cNvPicPr>
            <a:picLocks noChangeAspect="1" noChangeArrowheads="1"/>
          </p:cNvPicPr>
          <p:nvPr/>
        </p:nvPicPr>
        <p:blipFill>
          <a:blip r:embed="rId3" cstate="print"/>
          <a:srcRect/>
          <a:stretch>
            <a:fillRect/>
          </a:stretch>
        </p:blipFill>
        <p:spPr bwMode="auto">
          <a:xfrm>
            <a:off x="8458200" y="3352800"/>
            <a:ext cx="3367314" cy="2765424"/>
          </a:xfrm>
          <a:prstGeom prst="rect">
            <a:avLst/>
          </a:prstGeom>
          <a:noFill/>
        </p:spPr>
      </p:pic>
      <p:sp>
        <p:nvSpPr>
          <p:cNvPr id="3" name="Slide Number Placeholder 2"/>
          <p:cNvSpPr>
            <a:spLocks noGrp="1"/>
          </p:cNvSpPr>
          <p:nvPr>
            <p:ph type="sldNum" sz="quarter" idx="12"/>
          </p:nvPr>
        </p:nvSpPr>
        <p:spPr/>
        <p:txBody>
          <a:bodyPr/>
          <a:lstStyle/>
          <a:p>
            <a:fld id="{F7034058-0050-48B9-9031-36DEAC97E560}" type="slidenum">
              <a:rPr lang="en-US" smtClean="0"/>
              <a:pPr/>
              <a:t>11</a:t>
            </a:fld>
            <a:endParaRPr lang="en-US"/>
          </a:p>
        </p:txBody>
      </p:sp>
    </p:spTree>
    <p:extLst>
      <p:ext uri="{BB962C8B-B14F-4D97-AF65-F5344CB8AC3E}">
        <p14:creationId xmlns:p14="http://schemas.microsoft.com/office/powerpoint/2010/main" val="339133190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checkerboard(across)">
                                      <p:cBhvr>
                                        <p:cTn id="11" dur="1000"/>
                                        <p:tgtEl>
                                          <p:spTgt spid="2">
                                            <p:txEl>
                                              <p:pRg st="0" end="0"/>
                                            </p:txEl>
                                          </p:spTgt>
                                        </p:tgtEl>
                                      </p:cBhvr>
                                    </p:animEffect>
                                  </p:childTnLst>
                                </p:cTn>
                              </p:par>
                            </p:childTnLst>
                          </p:cTn>
                        </p:par>
                        <p:par>
                          <p:cTn id="12" fill="hold">
                            <p:stCondLst>
                              <p:cond delay="2000"/>
                            </p:stCondLst>
                            <p:childTnLst>
                              <p:par>
                                <p:cTn id="13" presetID="5" presetClass="entr" presetSubtype="1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checkerboard(across)">
                                      <p:cBhvr>
                                        <p:cTn id="15" dur="1000"/>
                                        <p:tgtEl>
                                          <p:spTgt spid="2">
                                            <p:txEl>
                                              <p:pRg st="1" end="1"/>
                                            </p:txEl>
                                          </p:spTgt>
                                        </p:tgtEl>
                                      </p:cBhvr>
                                    </p:animEffect>
                                  </p:childTnLst>
                                </p:cTn>
                              </p:par>
                            </p:childTnLst>
                          </p:cTn>
                        </p:par>
                        <p:par>
                          <p:cTn id="16" fill="hold">
                            <p:stCondLst>
                              <p:cond delay="3000"/>
                            </p:stCondLst>
                            <p:childTnLst>
                              <p:par>
                                <p:cTn id="17" presetID="5" presetClass="entr" presetSubtype="1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checkerboard(across)">
                                      <p:cBhvr>
                                        <p:cTn id="19" dur="1000"/>
                                        <p:tgtEl>
                                          <p:spTgt spid="2">
                                            <p:txEl>
                                              <p:pRg st="2" end="2"/>
                                            </p:txEl>
                                          </p:spTgt>
                                        </p:tgtEl>
                                      </p:cBhvr>
                                    </p:animEffect>
                                  </p:childTnLst>
                                </p:cTn>
                              </p:par>
                            </p:childTnLst>
                          </p:cTn>
                        </p:par>
                        <p:par>
                          <p:cTn id="20" fill="hold">
                            <p:stCondLst>
                              <p:cond delay="4000"/>
                            </p:stCondLst>
                            <p:childTnLst>
                              <p:par>
                                <p:cTn id="21" presetID="5" presetClass="entr" presetSubtype="1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checkerboard(across)">
                                      <p:cBhvr>
                                        <p:cTn id="23" dur="1000"/>
                                        <p:tgtEl>
                                          <p:spTgt spid="2">
                                            <p:txEl>
                                              <p:pRg st="3" end="3"/>
                                            </p:txEl>
                                          </p:spTgt>
                                        </p:tgtEl>
                                      </p:cBhvr>
                                    </p:animEffect>
                                  </p:childTnLst>
                                </p:cTn>
                              </p:par>
                            </p:childTnLst>
                          </p:cTn>
                        </p:par>
                        <p:par>
                          <p:cTn id="24" fill="hold">
                            <p:stCondLst>
                              <p:cond delay="5000"/>
                            </p:stCondLst>
                            <p:childTnLst>
                              <p:par>
                                <p:cTn id="25" presetID="5" presetClass="entr" presetSubtype="1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heckerboard(across)">
                                      <p:cBhvr>
                                        <p:cTn id="27" dur="1000"/>
                                        <p:tgtEl>
                                          <p:spTgt spid="2">
                                            <p:txEl>
                                              <p:pRg st="4" end="4"/>
                                            </p:txEl>
                                          </p:spTgt>
                                        </p:tgtEl>
                                      </p:cBhvr>
                                    </p:animEffect>
                                  </p:childTnLst>
                                </p:cTn>
                              </p:par>
                            </p:childTnLst>
                          </p:cTn>
                        </p:par>
                        <p:par>
                          <p:cTn id="28" fill="hold">
                            <p:stCondLst>
                              <p:cond delay="6000"/>
                            </p:stCondLst>
                            <p:childTnLst>
                              <p:par>
                                <p:cTn id="29" presetID="5" presetClass="entr" presetSubtype="1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checkerboard(across)">
                                      <p:cBhvr>
                                        <p:cTn id="31" dur="1000"/>
                                        <p:tgtEl>
                                          <p:spTgt spid="2">
                                            <p:txEl>
                                              <p:pRg st="5" end="5"/>
                                            </p:txEl>
                                          </p:spTgt>
                                        </p:tgtEl>
                                      </p:cBhvr>
                                    </p:animEffect>
                                  </p:childTnLst>
                                </p:cTn>
                              </p:par>
                            </p:childTnLst>
                          </p:cTn>
                        </p:par>
                        <p:par>
                          <p:cTn id="32" fill="hold">
                            <p:stCondLst>
                              <p:cond delay="7000"/>
                            </p:stCondLst>
                            <p:childTnLst>
                              <p:par>
                                <p:cTn id="33" presetID="5" presetClass="entr" presetSubtype="1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checkerboard(across)">
                                      <p:cBhvr>
                                        <p:cTn id="35" dur="1000"/>
                                        <p:tgtEl>
                                          <p:spTgt spid="2">
                                            <p:txEl>
                                              <p:pRg st="6" end="6"/>
                                            </p:txEl>
                                          </p:spTgt>
                                        </p:tgtEl>
                                      </p:cBhvr>
                                    </p:animEffect>
                                  </p:childTnLst>
                                </p:cTn>
                              </p:par>
                            </p:childTnLst>
                          </p:cTn>
                        </p:par>
                        <p:par>
                          <p:cTn id="36" fill="hold">
                            <p:stCondLst>
                              <p:cond delay="8000"/>
                            </p:stCondLst>
                            <p:childTnLst>
                              <p:par>
                                <p:cTn id="37" presetID="5" presetClass="entr" presetSubtype="10"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checkerboard(across)">
                                      <p:cBhvr>
                                        <p:cTn id="39" dur="1000"/>
                                        <p:tgtEl>
                                          <p:spTgt spid="2">
                                            <p:txEl>
                                              <p:pRg st="7" end="7"/>
                                            </p:txEl>
                                          </p:spTgt>
                                        </p:tgtEl>
                                      </p:cBhvr>
                                    </p:animEffect>
                                  </p:childTnLst>
                                </p:cTn>
                              </p:par>
                            </p:childTnLst>
                          </p:cTn>
                        </p:par>
                        <p:par>
                          <p:cTn id="40" fill="hold">
                            <p:stCondLst>
                              <p:cond delay="9000"/>
                            </p:stCondLst>
                            <p:childTnLst>
                              <p:par>
                                <p:cTn id="41" presetID="5" presetClass="entr" presetSubtype="10" fill="hold" nodeType="after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checkerboard(across)">
                                      <p:cBhvr>
                                        <p:cTn id="43" dur="1000"/>
                                        <p:tgtEl>
                                          <p:spTgt spid="2">
                                            <p:txEl>
                                              <p:pRg st="8" end="8"/>
                                            </p:txEl>
                                          </p:spTgt>
                                        </p:tgtEl>
                                      </p:cBhvr>
                                    </p:animEffect>
                                  </p:childTnLst>
                                </p:cTn>
                              </p:par>
                            </p:childTnLst>
                          </p:cTn>
                        </p:par>
                        <p:par>
                          <p:cTn id="44" fill="hold">
                            <p:stCondLst>
                              <p:cond delay="10000"/>
                            </p:stCondLst>
                            <p:childTnLst>
                              <p:par>
                                <p:cTn id="45" presetID="5" presetClass="entr" presetSubtype="10" fill="hold" nodeType="after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checkerboard(across)">
                                      <p:cBhvr>
                                        <p:cTn id="47" dur="10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9" presetClass="path" presetSubtype="0" accel="50000" decel="50000" fill="hold" nodeType="clickEffect">
                                  <p:stCondLst>
                                    <p:cond delay="0"/>
                                  </p:stCondLst>
                                  <p:childTnLst>
                                    <p:animMotion origin="layout" path="M 4.12922E-6 7.40741E-7 L -0.42569 -0.1794 " pathEditMode="relative" rAng="0" ptsTypes="AA">
                                      <p:cBhvr>
                                        <p:cTn id="51" dur="2000" fill="hold"/>
                                        <p:tgtEl>
                                          <p:spTgt spid="6"/>
                                        </p:tgtEl>
                                        <p:attrNameLst>
                                          <p:attrName>ppt_x</p:attrName>
                                          <p:attrName>ppt_y</p:attrName>
                                        </p:attrNameLst>
                                      </p:cBhvr>
                                      <p:rCtr x="-21284" y="-8981"/>
                                    </p:animMotion>
                                  </p:childTnLst>
                                </p:cTn>
                              </p:par>
                            </p:childTnLst>
                          </p:cTn>
                        </p:par>
                        <p:par>
                          <p:cTn id="52" fill="hold">
                            <p:stCondLst>
                              <p:cond delay="2000"/>
                            </p:stCondLst>
                            <p:childTnLst>
                              <p:par>
                                <p:cTn id="53" presetID="6" presetClass="emph" presetSubtype="0" fill="hold" nodeType="afterEffect">
                                  <p:stCondLst>
                                    <p:cond delay="0"/>
                                  </p:stCondLst>
                                  <p:childTnLst>
                                    <p:animScale>
                                      <p:cBhvr>
                                        <p:cTn id="54" dur="2000" fill="hold"/>
                                        <p:tgtEl>
                                          <p:spTgt spid="6"/>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834509"/>
            <a:ext cx="8092966" cy="5509200"/>
          </a:xfrm>
          <a:prstGeom prst="rect">
            <a:avLst/>
          </a:prstGeom>
        </p:spPr>
        <p:txBody>
          <a:bodyPr wrap="square">
            <a:spAutoFit/>
          </a:bodyPr>
          <a:lstStyle/>
          <a:p>
            <a:pPr>
              <a:spcAft>
                <a:spcPts val="1200"/>
              </a:spcAft>
            </a:pPr>
            <a:r>
              <a:rPr lang="en-US" dirty="0">
                <a:latin typeface="Book Antiqua" pitchFamily="18" charset="0"/>
                <a:cs typeface="Arial" pitchFamily="34" charset="0"/>
              </a:rPr>
              <a:t>CAR with DSU Cover</a:t>
            </a:r>
            <a:r>
              <a:rPr lang="en-US" dirty="0" smtClean="0">
                <a:latin typeface="Book Antiqua" pitchFamily="18" charset="0"/>
                <a:cs typeface="Arial" pitchFamily="34" charset="0"/>
              </a:rPr>
              <a:t>.</a:t>
            </a:r>
          </a:p>
          <a:p>
            <a:pPr marL="285750" indent="-285750">
              <a:spcAft>
                <a:spcPts val="1200"/>
              </a:spcAft>
              <a:buFont typeface="Arial" pitchFamily="34" charset="0"/>
              <a:buChar char="•"/>
            </a:pPr>
            <a:r>
              <a:rPr lang="en-US" dirty="0">
                <a:latin typeface="Book Antiqua" pitchFamily="18" charset="0"/>
                <a:cs typeface="Arial" pitchFamily="34" charset="0"/>
              </a:rPr>
              <a:t>Some existing roads and some temporary roads were to provide access to the </a:t>
            </a:r>
            <a:r>
              <a:rPr lang="en-US" dirty="0" smtClean="0">
                <a:latin typeface="Book Antiqua" pitchFamily="18" charset="0"/>
                <a:cs typeface="Arial" pitchFamily="34" charset="0"/>
              </a:rPr>
              <a:t>project – existing roads not part of sum insured.</a:t>
            </a:r>
            <a:endParaRPr lang="en-US" dirty="0">
              <a:latin typeface="Book Antiqua" pitchFamily="18" charset="0"/>
              <a:cs typeface="Arial" pitchFamily="34" charset="0"/>
            </a:endParaRPr>
          </a:p>
          <a:p>
            <a:pPr marL="285750" indent="-285750">
              <a:spcAft>
                <a:spcPts val="1200"/>
              </a:spcAft>
              <a:buFont typeface="Arial" pitchFamily="34" charset="0"/>
              <a:buChar char="•"/>
            </a:pPr>
            <a:r>
              <a:rPr lang="en-US" dirty="0" smtClean="0">
                <a:latin typeface="Book Antiqua" pitchFamily="18" charset="0"/>
                <a:cs typeface="Arial" pitchFamily="34" charset="0"/>
              </a:rPr>
              <a:t>Heavy </a:t>
            </a:r>
            <a:r>
              <a:rPr lang="en-US" dirty="0">
                <a:latin typeface="Book Antiqua" pitchFamily="18" charset="0"/>
                <a:cs typeface="Arial" pitchFamily="34" charset="0"/>
              </a:rPr>
              <a:t>rainfall in May 2008 resulted in an existing road being washed away. </a:t>
            </a:r>
          </a:p>
          <a:p>
            <a:pPr marL="285750" indent="-285750">
              <a:spcAft>
                <a:spcPts val="1200"/>
              </a:spcAft>
              <a:buFont typeface="Arial" pitchFamily="34" charset="0"/>
              <a:buChar char="•"/>
            </a:pPr>
            <a:r>
              <a:rPr lang="en-US" dirty="0" smtClean="0">
                <a:latin typeface="Book Antiqua" pitchFamily="18" charset="0"/>
                <a:cs typeface="Arial" pitchFamily="34" charset="0"/>
              </a:rPr>
              <a:t>9 months required by public </a:t>
            </a:r>
            <a:r>
              <a:rPr lang="en-US" dirty="0">
                <a:latin typeface="Book Antiqua" pitchFamily="18" charset="0"/>
                <a:cs typeface="Arial" pitchFamily="34" charset="0"/>
              </a:rPr>
              <a:t>authority </a:t>
            </a:r>
            <a:r>
              <a:rPr lang="en-US" dirty="0" smtClean="0">
                <a:latin typeface="Book Antiqua" pitchFamily="18" charset="0"/>
                <a:cs typeface="Arial" pitchFamily="34" charset="0"/>
              </a:rPr>
              <a:t>to repair. DSU time excess 90 days.</a:t>
            </a:r>
            <a:endParaRPr lang="en-US" dirty="0">
              <a:latin typeface="Book Antiqua" pitchFamily="18" charset="0"/>
              <a:cs typeface="Arial" pitchFamily="34" charset="0"/>
            </a:endParaRPr>
          </a:p>
          <a:p>
            <a:pPr marL="285750" indent="-285750">
              <a:spcAft>
                <a:spcPts val="1200"/>
              </a:spcAft>
              <a:buFont typeface="Arial" pitchFamily="34" charset="0"/>
              <a:buChar char="•"/>
            </a:pPr>
            <a:r>
              <a:rPr lang="en-US" dirty="0" smtClean="0">
                <a:latin typeface="Book Antiqua" pitchFamily="18" charset="0"/>
                <a:cs typeface="Arial" pitchFamily="34" charset="0"/>
              </a:rPr>
              <a:t>5 months DSU Claimed due to an uninsured road damage. </a:t>
            </a:r>
          </a:p>
          <a:p>
            <a:pPr marL="285750" indent="-285750">
              <a:spcAft>
                <a:spcPts val="1200"/>
              </a:spcAft>
              <a:buFont typeface="Arial" pitchFamily="34" charset="0"/>
              <a:buChar char="•"/>
            </a:pPr>
            <a:r>
              <a:rPr lang="en-US" dirty="0" smtClean="0">
                <a:latin typeface="Book Antiqua" pitchFamily="18" charset="0"/>
                <a:cs typeface="Arial" pitchFamily="34" charset="0"/>
              </a:rPr>
              <a:t>Insurers </a:t>
            </a:r>
            <a:r>
              <a:rPr lang="en-US" dirty="0">
                <a:latin typeface="Book Antiqua" pitchFamily="18" charset="0"/>
                <a:cs typeface="Arial" pitchFamily="34" charset="0"/>
              </a:rPr>
              <a:t>considered that this damage occurred to property that was not insured and therefore not covered under the policy – possible litigation</a:t>
            </a:r>
            <a:r>
              <a:rPr lang="en-US" dirty="0" smtClean="0">
                <a:latin typeface="Book Antiqua" pitchFamily="18" charset="0"/>
                <a:cs typeface="Arial" pitchFamily="34" charset="0"/>
              </a:rPr>
              <a:t>.</a:t>
            </a:r>
          </a:p>
          <a:p>
            <a:pPr marL="285750" indent="-285750">
              <a:spcAft>
                <a:spcPts val="1200"/>
              </a:spcAft>
              <a:buFont typeface="Arial" pitchFamily="34" charset="0"/>
              <a:buChar char="•"/>
            </a:pPr>
            <a:r>
              <a:rPr lang="en-US" smtClean="0">
                <a:latin typeface="Book Antiqua" pitchFamily="18" charset="0"/>
                <a:cs typeface="Arial" pitchFamily="34" charset="0"/>
              </a:rPr>
              <a:t>What was </a:t>
            </a:r>
            <a:r>
              <a:rPr lang="en-US" dirty="0" smtClean="0">
                <a:latin typeface="Book Antiqua" pitchFamily="18" charset="0"/>
                <a:cs typeface="Arial" pitchFamily="34" charset="0"/>
              </a:rPr>
              <a:t>the outcome of the claims </a:t>
            </a:r>
            <a:r>
              <a:rPr lang="en-US" smtClean="0">
                <a:latin typeface="Book Antiqua" pitchFamily="18" charset="0"/>
                <a:cs typeface="Arial" pitchFamily="34" charset="0"/>
              </a:rPr>
              <a:t>process???</a:t>
            </a:r>
            <a:endParaRPr lang="en-US" dirty="0">
              <a:latin typeface="Book Antiqua" pitchFamily="18" charset="0"/>
              <a:cs typeface="Arial" pitchFamily="34" charset="0"/>
            </a:endParaRPr>
          </a:p>
          <a:p>
            <a:pPr marL="285750" indent="-285750">
              <a:spcAft>
                <a:spcPts val="1200"/>
              </a:spcAft>
              <a:buFont typeface="Arial" pitchFamily="34" charset="0"/>
              <a:buChar char="•"/>
            </a:pPr>
            <a:endParaRPr lang="en-US" dirty="0" smtClean="0">
              <a:latin typeface="Book Antiqua" pitchFamily="18" charset="0"/>
              <a:cs typeface="Arial" pitchFamily="34" charset="0"/>
            </a:endParaRPr>
          </a:p>
          <a:p>
            <a:pPr marL="285750" indent="-285750">
              <a:spcAft>
                <a:spcPts val="1200"/>
              </a:spcAft>
              <a:buFont typeface="Arial" pitchFamily="34" charset="0"/>
              <a:buChar char="•"/>
            </a:pPr>
            <a:endParaRPr lang="en-US" dirty="0">
              <a:latin typeface="Book Antiqua" pitchFamily="18" charset="0"/>
              <a:cs typeface="Arial" pitchFamily="34" charset="0"/>
            </a:endParaRPr>
          </a:p>
          <a:p>
            <a:pPr marL="285750" indent="-285750">
              <a:spcAft>
                <a:spcPts val="1200"/>
              </a:spcAft>
              <a:buFont typeface="Arial" pitchFamily="34" charset="0"/>
              <a:buChar char="•"/>
            </a:pPr>
            <a:endParaRPr lang="en-US" dirty="0">
              <a:latin typeface="Book Antiqua" pitchFamily="18" charset="0"/>
              <a:cs typeface="Arial" pitchFamily="34" charset="0"/>
            </a:endParaRPr>
          </a:p>
          <a:p>
            <a:pPr marL="285750" indent="-285750">
              <a:spcAft>
                <a:spcPts val="600"/>
              </a:spcAft>
              <a:buFont typeface="Arial" pitchFamily="34" charset="0"/>
              <a:buChar char="•"/>
            </a:pPr>
            <a:r>
              <a:rPr lang="en-US" dirty="0" smtClean="0">
                <a:latin typeface="Book Antiqua" pitchFamily="18" charset="0"/>
                <a:cs typeface="Arial" pitchFamily="34" charset="0"/>
              </a:rPr>
              <a:t>Compromised settlement – main contractor carried out repair to save DSU.</a:t>
            </a:r>
            <a:endParaRPr lang="en-US" dirty="0">
              <a:latin typeface="Book Antiqua" pitchFamily="18" charset="0"/>
              <a:cs typeface="Arial" pitchFamily="34" charset="0"/>
            </a:endParaRPr>
          </a:p>
        </p:txBody>
      </p:sp>
      <p:sp>
        <p:nvSpPr>
          <p:cNvPr id="4" name="Rectangle 3"/>
          <p:cNvSpPr/>
          <p:nvPr/>
        </p:nvSpPr>
        <p:spPr>
          <a:xfrm>
            <a:off x="457200" y="29028"/>
            <a:ext cx="7844971" cy="923330"/>
          </a:xfrm>
          <a:prstGeom prst="rect">
            <a:avLst/>
          </a:prstGeom>
        </p:spPr>
        <p:txBody>
          <a:bodyPr wrap="square">
            <a:spAutoFit/>
          </a:bodyPr>
          <a:lstStyle/>
          <a:p>
            <a:r>
              <a:rPr lang="en-US" b="1" dirty="0">
                <a:solidFill>
                  <a:srgbClr val="FF0000"/>
                </a:solidFill>
                <a:latin typeface="Book Antiqua" pitchFamily="18" charset="0"/>
                <a:cs typeface="Arial" pitchFamily="34" charset="0"/>
              </a:rPr>
              <a:t>A Controversial Hydropower project claim - Material Damage and DSU – Chile, 2008 – Damage to Govt. owned property leading to Project Delay</a:t>
            </a:r>
            <a:endParaRPr lang="en-US" dirty="0">
              <a:solidFill>
                <a:srgbClr val="FF0000"/>
              </a:solidFill>
              <a:latin typeface="Book Antiqua" pitchFamily="18" charset="0"/>
              <a:cs typeface="Arial" pitchFamily="34" charset="0"/>
            </a:endParaRPr>
          </a:p>
          <a:p>
            <a:endParaRPr lang="en-US" dirty="0">
              <a:solidFill>
                <a:srgbClr val="FF0000"/>
              </a:solidFill>
              <a:latin typeface="Book Antiqua" pitchFamily="18" charset="0"/>
              <a:cs typeface="Arial" pitchFamily="34" charset="0"/>
            </a:endParaRPr>
          </a:p>
        </p:txBody>
      </p:sp>
      <p:pic>
        <p:nvPicPr>
          <p:cNvPr id="5" name="Picture 4"/>
          <p:cNvPicPr/>
          <p:nvPr/>
        </p:nvPicPr>
        <p:blipFill>
          <a:blip r:embed="rId2" cstate="print"/>
          <a:stretch>
            <a:fillRect/>
          </a:stretch>
        </p:blipFill>
        <p:spPr>
          <a:xfrm>
            <a:off x="8550166" y="257502"/>
            <a:ext cx="3429000" cy="2514600"/>
          </a:xfrm>
          <a:prstGeom prst="rect">
            <a:avLst/>
          </a:prstGeom>
        </p:spPr>
      </p:pic>
      <p:sp>
        <p:nvSpPr>
          <p:cNvPr id="3" name="Slide Number Placeholder 2"/>
          <p:cNvSpPr>
            <a:spLocks noGrp="1"/>
          </p:cNvSpPr>
          <p:nvPr>
            <p:ph type="sldNum" sz="quarter" idx="12"/>
          </p:nvPr>
        </p:nvSpPr>
        <p:spPr/>
        <p:txBody>
          <a:bodyPr/>
          <a:lstStyle/>
          <a:p>
            <a:fld id="{F7034058-0050-48B9-9031-36DEAC97E560}" type="slidenum">
              <a:rPr lang="en-US" smtClean="0"/>
              <a:pPr/>
              <a:t>12</a:t>
            </a:fld>
            <a:endParaRPr lang="en-US"/>
          </a:p>
        </p:txBody>
      </p:sp>
    </p:spTree>
    <p:extLst>
      <p:ext uri="{BB962C8B-B14F-4D97-AF65-F5344CB8AC3E}">
        <p14:creationId xmlns:p14="http://schemas.microsoft.com/office/powerpoint/2010/main" val="2051710635"/>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1000"/>
                                        <p:tgtEl>
                                          <p:spTgt spid="4">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1000"/>
                                        <p:tgtEl>
                                          <p:spTgt spid="2">
                                            <p:txEl>
                                              <p:pRg st="1" end="1"/>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dissolve">
                                      <p:cBhvr>
                                        <p:cTn id="19" dur="1000"/>
                                        <p:tgtEl>
                                          <p:spTgt spid="2">
                                            <p:txEl>
                                              <p:pRg st="2" end="2"/>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dissolve">
                                      <p:cBhvr>
                                        <p:cTn id="23" dur="1000"/>
                                        <p:tgtEl>
                                          <p:spTgt spid="2">
                                            <p:txEl>
                                              <p:pRg st="3" end="3"/>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dissolve">
                                      <p:cBhvr>
                                        <p:cTn id="27" dur="1000"/>
                                        <p:tgtEl>
                                          <p:spTgt spid="2">
                                            <p:txEl>
                                              <p:pRg st="4" end="4"/>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dissolve">
                                      <p:cBhvr>
                                        <p:cTn id="31" dur="1000"/>
                                        <p:tgtEl>
                                          <p:spTgt spid="2">
                                            <p:txEl>
                                              <p:pRg st="5" end="5"/>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dissolve">
                                      <p:cBhvr>
                                        <p:cTn id="35" dur="1000"/>
                                        <p:tgtEl>
                                          <p:spTgt spid="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nodeType="clickEffect">
                                  <p:stCondLst>
                                    <p:cond delay="0"/>
                                  </p:stCondLst>
                                  <p:childTnLst>
                                    <p:animMotion origin="layout" path="M 3.91038E-6 -3.33333E-6 L -0.34832 0.27917 " pathEditMode="relative" rAng="0" ptsTypes="AA">
                                      <p:cBhvr>
                                        <p:cTn id="39" dur="2000" fill="hold"/>
                                        <p:tgtEl>
                                          <p:spTgt spid="5"/>
                                        </p:tgtEl>
                                        <p:attrNameLst>
                                          <p:attrName>ppt_x</p:attrName>
                                          <p:attrName>ppt_y</p:attrName>
                                        </p:attrNameLst>
                                      </p:cBhvr>
                                      <p:rCtr x="-17416" y="13958"/>
                                    </p:animMotion>
                                  </p:childTnLst>
                                </p:cTn>
                              </p:par>
                            </p:childTnLst>
                          </p:cTn>
                        </p:par>
                        <p:par>
                          <p:cTn id="40" fill="hold">
                            <p:stCondLst>
                              <p:cond delay="2000"/>
                            </p:stCondLst>
                            <p:childTnLst>
                              <p:par>
                                <p:cTn id="41" presetID="6" presetClass="emph" presetSubtype="0" fill="hold" nodeType="afterEffect">
                                  <p:stCondLst>
                                    <p:cond delay="0"/>
                                  </p:stCondLst>
                                  <p:childTnLst>
                                    <p:animScale>
                                      <p:cBhvr>
                                        <p:cTn id="42" dur="2000" fill="hold"/>
                                        <p:tgtEl>
                                          <p:spTgt spid="5"/>
                                        </p:tgtEl>
                                      </p:cBhvr>
                                      <p:by x="200000" y="200000"/>
                                    </p:animScale>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wipe(down)">
                                      <p:cBhvr>
                                        <p:cTn id="47" dur="580">
                                          <p:stCondLst>
                                            <p:cond delay="0"/>
                                          </p:stCondLst>
                                        </p:cTn>
                                        <p:tgtEl>
                                          <p:spTgt spid="2">
                                            <p:txEl>
                                              <p:pRg st="10" end="10"/>
                                            </p:txEl>
                                          </p:spTgt>
                                        </p:tgtEl>
                                      </p:cBhvr>
                                    </p:animEffect>
                                    <p:anim calcmode="lin" valueType="num">
                                      <p:cBhvr>
                                        <p:cTn id="48" dur="1822" tmFilter="0,0; 0.14,0.36; 0.43,0.73; 0.71,0.91; 1.0,1.0">
                                          <p:stCondLst>
                                            <p:cond delay="0"/>
                                          </p:stCondLst>
                                        </p:cTn>
                                        <p:tgtEl>
                                          <p:spTgt spid="2">
                                            <p:txEl>
                                              <p:pRg st="10" end="10"/>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
                                            <p:txEl>
                                              <p:pRg st="10" end="10"/>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
                                            <p:txEl>
                                              <p:pRg st="10" end="10"/>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
                                            <p:txEl>
                                              <p:pRg st="10" end="10"/>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
                                            <p:txEl>
                                              <p:pRg st="10" end="10"/>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2">
                                            <p:txEl>
                                              <p:pRg st="10" end="10"/>
                                            </p:txEl>
                                          </p:spTgt>
                                        </p:tgtEl>
                                      </p:cBhvr>
                                      <p:to x="100000" y="60000"/>
                                    </p:animScale>
                                    <p:animScale>
                                      <p:cBhvr>
                                        <p:cTn id="54" dur="166" decel="50000">
                                          <p:stCondLst>
                                            <p:cond delay="676"/>
                                          </p:stCondLst>
                                        </p:cTn>
                                        <p:tgtEl>
                                          <p:spTgt spid="2">
                                            <p:txEl>
                                              <p:pRg st="10" end="10"/>
                                            </p:txEl>
                                          </p:spTgt>
                                        </p:tgtEl>
                                      </p:cBhvr>
                                      <p:to x="100000" y="100000"/>
                                    </p:animScale>
                                    <p:animScale>
                                      <p:cBhvr>
                                        <p:cTn id="55" dur="26">
                                          <p:stCondLst>
                                            <p:cond delay="1312"/>
                                          </p:stCondLst>
                                        </p:cTn>
                                        <p:tgtEl>
                                          <p:spTgt spid="2">
                                            <p:txEl>
                                              <p:pRg st="10" end="10"/>
                                            </p:txEl>
                                          </p:spTgt>
                                        </p:tgtEl>
                                      </p:cBhvr>
                                      <p:to x="100000" y="80000"/>
                                    </p:animScale>
                                    <p:animScale>
                                      <p:cBhvr>
                                        <p:cTn id="56" dur="166" decel="50000">
                                          <p:stCondLst>
                                            <p:cond delay="1338"/>
                                          </p:stCondLst>
                                        </p:cTn>
                                        <p:tgtEl>
                                          <p:spTgt spid="2">
                                            <p:txEl>
                                              <p:pRg st="10" end="10"/>
                                            </p:txEl>
                                          </p:spTgt>
                                        </p:tgtEl>
                                      </p:cBhvr>
                                      <p:to x="100000" y="100000"/>
                                    </p:animScale>
                                    <p:animScale>
                                      <p:cBhvr>
                                        <p:cTn id="57" dur="26">
                                          <p:stCondLst>
                                            <p:cond delay="1642"/>
                                          </p:stCondLst>
                                        </p:cTn>
                                        <p:tgtEl>
                                          <p:spTgt spid="2">
                                            <p:txEl>
                                              <p:pRg st="10" end="10"/>
                                            </p:txEl>
                                          </p:spTgt>
                                        </p:tgtEl>
                                      </p:cBhvr>
                                      <p:to x="100000" y="90000"/>
                                    </p:animScale>
                                    <p:animScale>
                                      <p:cBhvr>
                                        <p:cTn id="58" dur="166" decel="50000">
                                          <p:stCondLst>
                                            <p:cond delay="1668"/>
                                          </p:stCondLst>
                                        </p:cTn>
                                        <p:tgtEl>
                                          <p:spTgt spid="2">
                                            <p:txEl>
                                              <p:pRg st="10" end="10"/>
                                            </p:txEl>
                                          </p:spTgt>
                                        </p:tgtEl>
                                      </p:cBhvr>
                                      <p:to x="100000" y="100000"/>
                                    </p:animScale>
                                    <p:animScale>
                                      <p:cBhvr>
                                        <p:cTn id="59" dur="26">
                                          <p:stCondLst>
                                            <p:cond delay="1808"/>
                                          </p:stCondLst>
                                        </p:cTn>
                                        <p:tgtEl>
                                          <p:spTgt spid="2">
                                            <p:txEl>
                                              <p:pRg st="10" end="10"/>
                                            </p:txEl>
                                          </p:spTgt>
                                        </p:tgtEl>
                                      </p:cBhvr>
                                      <p:to x="100000" y="95000"/>
                                    </p:animScale>
                                    <p:animScale>
                                      <p:cBhvr>
                                        <p:cTn id="60" dur="166" decel="50000">
                                          <p:stCondLst>
                                            <p:cond delay="1834"/>
                                          </p:stCondLst>
                                        </p:cTn>
                                        <p:tgtEl>
                                          <p:spTgt spid="2">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542" y="596141"/>
            <a:ext cx="7750629" cy="3877985"/>
          </a:xfrm>
          <a:prstGeom prst="rect">
            <a:avLst/>
          </a:prstGeom>
        </p:spPr>
        <p:txBody>
          <a:bodyPr wrap="square">
            <a:spAutoFit/>
          </a:bodyPr>
          <a:lstStyle/>
          <a:p>
            <a:pPr>
              <a:spcAft>
                <a:spcPts val="1200"/>
              </a:spcAft>
            </a:pPr>
            <a:endParaRPr lang="en-US" sz="1600" dirty="0" smtClean="0">
              <a:latin typeface="Book Antiqua" pitchFamily="18" charset="0"/>
              <a:cs typeface="Arial" pitchFamily="34" charset="0"/>
            </a:endParaRPr>
          </a:p>
          <a:p>
            <a:pPr>
              <a:spcAft>
                <a:spcPts val="1200"/>
              </a:spcAft>
            </a:pPr>
            <a:r>
              <a:rPr lang="en-US" dirty="0" smtClean="0">
                <a:latin typeface="Book Antiqua" pitchFamily="18" charset="0"/>
                <a:cs typeface="Arial" pitchFamily="34" charset="0"/>
              </a:rPr>
              <a:t>Key lessons learnt:</a:t>
            </a:r>
          </a:p>
          <a:p>
            <a:pPr marL="285750" indent="-285750">
              <a:spcAft>
                <a:spcPts val="1200"/>
              </a:spcAft>
              <a:buFont typeface="Arial" pitchFamily="34" charset="0"/>
              <a:buChar char="•"/>
            </a:pPr>
            <a:r>
              <a:rPr lang="en-US" dirty="0" smtClean="0">
                <a:latin typeface="Book Antiqua" pitchFamily="18" charset="0"/>
                <a:cs typeface="Arial" pitchFamily="34" charset="0"/>
              </a:rPr>
              <a:t>Consider </a:t>
            </a:r>
            <a:r>
              <a:rPr lang="en-US" dirty="0">
                <a:latin typeface="Book Antiqua" pitchFamily="18" charset="0"/>
                <a:cs typeface="Arial" pitchFamily="34" charset="0"/>
              </a:rPr>
              <a:t>the location of the project and the exact scope of works when reviewing during the preparation of the underwriting </a:t>
            </a:r>
            <a:r>
              <a:rPr lang="en-US" dirty="0" smtClean="0">
                <a:latin typeface="Book Antiqua" pitchFamily="18" charset="0"/>
                <a:cs typeface="Arial" pitchFamily="34" charset="0"/>
              </a:rPr>
              <a:t>case;</a:t>
            </a:r>
            <a:endParaRPr lang="en-US" dirty="0">
              <a:latin typeface="Book Antiqua" pitchFamily="18" charset="0"/>
              <a:cs typeface="Arial" pitchFamily="34" charset="0"/>
            </a:endParaRPr>
          </a:p>
          <a:p>
            <a:pPr marL="285750" indent="-285750">
              <a:spcAft>
                <a:spcPts val="1200"/>
              </a:spcAft>
              <a:buFont typeface="Arial" pitchFamily="34" charset="0"/>
              <a:buChar char="•"/>
            </a:pPr>
            <a:r>
              <a:rPr lang="en-US" dirty="0" smtClean="0">
                <a:latin typeface="Book Antiqua" pitchFamily="18" charset="0"/>
                <a:cs typeface="Arial" pitchFamily="34" charset="0"/>
              </a:rPr>
              <a:t>Be </a:t>
            </a:r>
            <a:r>
              <a:rPr lang="en-US" dirty="0">
                <a:latin typeface="Book Antiqua" pitchFamily="18" charset="0"/>
                <a:cs typeface="Arial" pitchFamily="34" charset="0"/>
              </a:rPr>
              <a:t>clear on the property insured/boundaries of the project site and whether it is part of the declared Sum insured. Is it clearly defined in the policy wording?</a:t>
            </a:r>
          </a:p>
          <a:p>
            <a:pPr marL="285750" indent="-285750">
              <a:spcAft>
                <a:spcPts val="1200"/>
              </a:spcAft>
              <a:buFont typeface="Arial" pitchFamily="34" charset="0"/>
              <a:buChar char="•"/>
            </a:pPr>
            <a:r>
              <a:rPr lang="en-US" dirty="0" smtClean="0">
                <a:latin typeface="Book Antiqua" pitchFamily="18" charset="0"/>
                <a:cs typeface="Arial" pitchFamily="34" charset="0"/>
              </a:rPr>
              <a:t>For </a:t>
            </a:r>
            <a:r>
              <a:rPr lang="en-US" dirty="0">
                <a:latin typeface="Book Antiqua" pitchFamily="18" charset="0"/>
                <a:cs typeface="Arial" pitchFamily="34" charset="0"/>
              </a:rPr>
              <a:t>policies with Delay in Start Up cover, further review the potential consequences </a:t>
            </a:r>
            <a:r>
              <a:rPr lang="en-US" dirty="0" smtClean="0">
                <a:latin typeface="Book Antiqua" pitchFamily="18" charset="0"/>
                <a:cs typeface="Arial" pitchFamily="34" charset="0"/>
              </a:rPr>
              <a:t>of denial </a:t>
            </a:r>
            <a:r>
              <a:rPr lang="en-US" dirty="0">
                <a:latin typeface="Book Antiqua" pitchFamily="18" charset="0"/>
                <a:cs typeface="Arial" pitchFamily="34" charset="0"/>
              </a:rPr>
              <a:t>of access and the value of the DSU requested;</a:t>
            </a:r>
          </a:p>
          <a:p>
            <a:pPr marL="285750" indent="-285750">
              <a:spcAft>
                <a:spcPts val="1200"/>
              </a:spcAft>
              <a:buFont typeface="Arial" pitchFamily="34" charset="0"/>
              <a:buChar char="•"/>
            </a:pPr>
            <a:r>
              <a:rPr lang="en-US" dirty="0" smtClean="0">
                <a:latin typeface="Book Antiqua" pitchFamily="18" charset="0"/>
                <a:cs typeface="Arial" pitchFamily="34" charset="0"/>
              </a:rPr>
              <a:t>Discuss </a:t>
            </a:r>
            <a:r>
              <a:rPr lang="en-US" dirty="0">
                <a:latin typeface="Book Antiqua" pitchFamily="18" charset="0"/>
                <a:cs typeface="Arial" pitchFamily="34" charset="0"/>
              </a:rPr>
              <a:t>up front during negotiations with the insured their mitigation plans in the case of such an event</a:t>
            </a:r>
            <a:r>
              <a:rPr lang="en-US" dirty="0" smtClean="0">
                <a:latin typeface="Book Antiqua" pitchFamily="18" charset="0"/>
                <a:cs typeface="Arial" pitchFamily="34" charset="0"/>
              </a:rPr>
              <a:t>.</a:t>
            </a:r>
            <a:endParaRPr lang="en-US" dirty="0">
              <a:latin typeface="Book Antiqua" pitchFamily="18" charset="0"/>
              <a:cs typeface="Arial" pitchFamily="34" charset="0"/>
            </a:endParaRPr>
          </a:p>
        </p:txBody>
      </p:sp>
      <p:sp>
        <p:nvSpPr>
          <p:cNvPr id="4" name="Rectangle 3"/>
          <p:cNvSpPr/>
          <p:nvPr/>
        </p:nvSpPr>
        <p:spPr>
          <a:xfrm>
            <a:off x="566066" y="29028"/>
            <a:ext cx="8157020" cy="646331"/>
          </a:xfrm>
          <a:prstGeom prst="rect">
            <a:avLst/>
          </a:prstGeom>
        </p:spPr>
        <p:txBody>
          <a:bodyPr wrap="square">
            <a:spAutoFit/>
          </a:bodyPr>
          <a:lstStyle/>
          <a:p>
            <a:r>
              <a:rPr lang="en-US" b="1" dirty="0" smtClean="0">
                <a:solidFill>
                  <a:srgbClr val="FF0000"/>
                </a:solidFill>
                <a:latin typeface="Book Antiqua" pitchFamily="18" charset="0"/>
                <a:cs typeface="Arial" pitchFamily="34" charset="0"/>
              </a:rPr>
              <a:t>A Controversial Hydropower </a:t>
            </a:r>
            <a:r>
              <a:rPr lang="en-US" b="1" dirty="0">
                <a:solidFill>
                  <a:srgbClr val="FF0000"/>
                </a:solidFill>
                <a:latin typeface="Book Antiqua" pitchFamily="18" charset="0"/>
                <a:cs typeface="Arial" pitchFamily="34" charset="0"/>
              </a:rPr>
              <a:t>project </a:t>
            </a:r>
            <a:r>
              <a:rPr lang="en-US" b="1" dirty="0" smtClean="0">
                <a:solidFill>
                  <a:srgbClr val="FF0000"/>
                </a:solidFill>
                <a:latin typeface="Book Antiqua" pitchFamily="18" charset="0"/>
                <a:cs typeface="Arial" pitchFamily="34" charset="0"/>
              </a:rPr>
              <a:t>claim - </a:t>
            </a:r>
            <a:r>
              <a:rPr lang="en-US" b="1" dirty="0">
                <a:solidFill>
                  <a:srgbClr val="FF0000"/>
                </a:solidFill>
                <a:latin typeface="Book Antiqua" pitchFamily="18" charset="0"/>
                <a:cs typeface="Arial" pitchFamily="34" charset="0"/>
              </a:rPr>
              <a:t>Material Damage and DSU – Chile, </a:t>
            </a:r>
            <a:r>
              <a:rPr lang="en-US" b="1" dirty="0" smtClean="0">
                <a:solidFill>
                  <a:srgbClr val="FF0000"/>
                </a:solidFill>
                <a:latin typeface="Book Antiqua" pitchFamily="18" charset="0"/>
                <a:cs typeface="Arial" pitchFamily="34" charset="0"/>
              </a:rPr>
              <a:t>2008 (Continued)</a:t>
            </a:r>
            <a:endParaRPr lang="en-US" dirty="0">
              <a:solidFill>
                <a:srgbClr val="FF0000"/>
              </a:solidFill>
              <a:latin typeface="Book Antiqua" pitchFamily="18" charset="0"/>
              <a:cs typeface="Arial" pitchFamily="34" charset="0"/>
            </a:endParaRPr>
          </a:p>
        </p:txBody>
      </p:sp>
      <p:sp>
        <p:nvSpPr>
          <p:cNvPr id="3" name="Slide Number Placeholder 2"/>
          <p:cNvSpPr>
            <a:spLocks noGrp="1"/>
          </p:cNvSpPr>
          <p:nvPr>
            <p:ph type="sldNum" sz="quarter" idx="12"/>
          </p:nvPr>
        </p:nvSpPr>
        <p:spPr/>
        <p:txBody>
          <a:bodyPr/>
          <a:lstStyle/>
          <a:p>
            <a:fld id="{F7034058-0050-48B9-9031-36DEAC97E560}" type="slidenum">
              <a:rPr lang="en-US" smtClean="0"/>
              <a:pPr/>
              <a:t>13</a:t>
            </a:fld>
            <a:endParaRPr lang="en-US"/>
          </a:p>
        </p:txBody>
      </p:sp>
    </p:spTree>
    <p:extLst>
      <p:ext uri="{BB962C8B-B14F-4D97-AF65-F5344CB8AC3E}">
        <p14:creationId xmlns:p14="http://schemas.microsoft.com/office/powerpoint/2010/main" val="3415633562"/>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1" dur="500"/>
                                        <p:tgtEl>
                                          <p:spTgt spid="2">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5" dur="500"/>
                                        <p:tgtEl>
                                          <p:spTgt spid="2">
                                            <p:txEl>
                                              <p:pRg st="2" end="2"/>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9" dur="500"/>
                                        <p:tgtEl>
                                          <p:spTgt spid="2">
                                            <p:txEl>
                                              <p:pRg st="3" end="3"/>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3" dur="500"/>
                                        <p:tgtEl>
                                          <p:spTgt spid="2">
                                            <p:txEl>
                                              <p:pRg st="4" end="4"/>
                                            </p:txEl>
                                          </p:spTgt>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98281"/>
            <a:ext cx="7518401" cy="4924425"/>
          </a:xfrm>
          <a:prstGeom prst="rect">
            <a:avLst/>
          </a:prstGeom>
        </p:spPr>
        <p:txBody>
          <a:bodyPr wrap="square">
            <a:spAutoFit/>
          </a:bodyPr>
          <a:lstStyle/>
          <a:p>
            <a:pPr>
              <a:spcAft>
                <a:spcPts val="1200"/>
              </a:spcAft>
            </a:pPr>
            <a:r>
              <a:rPr lang="en-US" sz="1600" dirty="0" smtClean="0">
                <a:latin typeface="Book Antiqua" pitchFamily="18" charset="0"/>
                <a:cs typeface="Arial" pitchFamily="34" charset="0"/>
              </a:rPr>
              <a:t>Principal controlled </a:t>
            </a:r>
            <a:r>
              <a:rPr lang="en-US" sz="1600" dirty="0" smtClean="0">
                <a:latin typeface="Book Antiqua" pitchFamily="18" charset="0"/>
                <a:cs typeface="Arial" pitchFamily="34" charset="0"/>
              </a:rPr>
              <a:t>Insurance</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Because of some dispute contract was terminated in </a:t>
            </a:r>
            <a:r>
              <a:rPr lang="en-US" sz="1600" dirty="0" smtClean="0">
                <a:latin typeface="Book Antiqua" pitchFamily="18" charset="0"/>
                <a:cs typeface="Arial" pitchFamily="34" charset="0"/>
              </a:rPr>
              <a:t>between</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Consignments kept on coming and were unloaded </a:t>
            </a:r>
            <a:r>
              <a:rPr lang="en-US" sz="1600" dirty="0" smtClean="0">
                <a:latin typeface="Book Antiqua" pitchFamily="18" charset="0"/>
                <a:cs typeface="Arial" pitchFamily="34" charset="0"/>
              </a:rPr>
              <a:t>and stored at site</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Site became idle. </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Hence</a:t>
            </a:r>
            <a:r>
              <a:rPr lang="en-US" sz="1600" dirty="0" smtClean="0">
                <a:latin typeface="Book Antiqua" pitchFamily="18" charset="0"/>
                <a:cs typeface="Arial" pitchFamily="34" charset="0"/>
              </a:rPr>
              <a:t>, there </a:t>
            </a:r>
            <a:r>
              <a:rPr lang="en-US" sz="1600" dirty="0" smtClean="0">
                <a:latin typeface="Book Antiqua" pitchFamily="18" charset="0"/>
                <a:cs typeface="Arial" pitchFamily="34" charset="0"/>
              </a:rPr>
              <a:t>were </a:t>
            </a:r>
            <a:r>
              <a:rPr lang="en-US" sz="1600" dirty="0" smtClean="0">
                <a:latin typeface="Book Antiqua" pitchFamily="18" charset="0"/>
                <a:cs typeface="Arial" pitchFamily="34" charset="0"/>
              </a:rPr>
              <a:t>no construction / erection activities </a:t>
            </a:r>
            <a:r>
              <a:rPr lang="en-US" sz="1600" dirty="0" smtClean="0">
                <a:latin typeface="Book Antiqua" pitchFamily="18" charset="0"/>
                <a:cs typeface="Arial" pitchFamily="34" charset="0"/>
              </a:rPr>
              <a:t> at all</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Silent risk coverage was provided and it continued in the manner for </a:t>
            </a:r>
            <a:r>
              <a:rPr lang="en-US" sz="1600" dirty="0" smtClean="0">
                <a:latin typeface="Book Antiqua" pitchFamily="18" charset="0"/>
                <a:cs typeface="Arial" pitchFamily="34" charset="0"/>
              </a:rPr>
              <a:t>number </a:t>
            </a:r>
            <a:r>
              <a:rPr lang="en-US" sz="1600" dirty="0" smtClean="0">
                <a:latin typeface="Book Antiqua" pitchFamily="18" charset="0"/>
                <a:cs typeface="Arial" pitchFamily="34" charset="0"/>
              </a:rPr>
              <a:t>of </a:t>
            </a:r>
            <a:r>
              <a:rPr lang="en-US" sz="1600" dirty="0" smtClean="0">
                <a:latin typeface="Book Antiqua" pitchFamily="18" charset="0"/>
                <a:cs typeface="Arial" pitchFamily="34" charset="0"/>
              </a:rPr>
              <a:t>years</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Perils covered were natural </a:t>
            </a:r>
            <a:r>
              <a:rPr lang="en-US" sz="1600" dirty="0" smtClean="0">
                <a:latin typeface="Book Antiqua" pitchFamily="18" charset="0"/>
                <a:cs typeface="Arial" pitchFamily="34" charset="0"/>
              </a:rPr>
              <a:t>perils,  </a:t>
            </a:r>
            <a:r>
              <a:rPr lang="en-US" sz="1600" dirty="0" smtClean="0">
                <a:latin typeface="Book Antiqua" pitchFamily="18" charset="0"/>
                <a:cs typeface="Arial" pitchFamily="34" charset="0"/>
              </a:rPr>
              <a:t>theft </a:t>
            </a:r>
            <a:r>
              <a:rPr lang="en-US" sz="1600" dirty="0" smtClean="0">
                <a:latin typeface="Book Antiqua" pitchFamily="18" charset="0"/>
                <a:cs typeface="Arial" pitchFamily="34" charset="0"/>
              </a:rPr>
              <a:t>&amp; burglary </a:t>
            </a:r>
            <a:r>
              <a:rPr lang="en-US" sz="1600" dirty="0" smtClean="0">
                <a:latin typeface="Book Antiqua" pitchFamily="18" charset="0"/>
                <a:cs typeface="Arial" pitchFamily="34" charset="0"/>
              </a:rPr>
              <a:t>subject to proper security </a:t>
            </a:r>
            <a:r>
              <a:rPr lang="en-US" sz="1600" dirty="0" smtClean="0">
                <a:latin typeface="Book Antiqua" pitchFamily="18" charset="0"/>
                <a:cs typeface="Arial" pitchFamily="34" charset="0"/>
              </a:rPr>
              <a:t>arrangements</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During minor shifting some welding work was done without permit, 	resulting </a:t>
            </a:r>
            <a:r>
              <a:rPr lang="en-US" sz="1600" dirty="0" smtClean="0">
                <a:latin typeface="Book Antiqua" pitchFamily="18" charset="0"/>
                <a:cs typeface="Arial" pitchFamily="34" charset="0"/>
              </a:rPr>
              <a:t>in fire </a:t>
            </a:r>
            <a:r>
              <a:rPr lang="en-US" sz="1600" dirty="0" smtClean="0">
                <a:latin typeface="Book Antiqua" pitchFamily="18" charset="0"/>
                <a:cs typeface="Arial" pitchFamily="34" charset="0"/>
              </a:rPr>
              <a:t>which engulfed the surrounding </a:t>
            </a:r>
            <a:r>
              <a:rPr lang="en-US" sz="1600" dirty="0" smtClean="0">
                <a:latin typeface="Book Antiqua" pitchFamily="18" charset="0"/>
                <a:cs typeface="Arial" pitchFamily="34" charset="0"/>
              </a:rPr>
              <a:t>area</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As coverage warranted no activity, therefore claim rejected by </a:t>
            </a:r>
            <a:r>
              <a:rPr lang="en-US" sz="1600" dirty="0" smtClean="0">
                <a:latin typeface="Book Antiqua" pitchFamily="18" charset="0"/>
                <a:cs typeface="Arial" pitchFamily="34" charset="0"/>
              </a:rPr>
              <a:t>underwriter’s</a:t>
            </a: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Keep Insurers in the loop in respect of any minor change required under project </a:t>
            </a:r>
            <a:r>
              <a:rPr lang="en-US" sz="1600" dirty="0" smtClean="0">
                <a:latin typeface="Book Antiqua" pitchFamily="18" charset="0"/>
                <a:cs typeface="Arial" pitchFamily="34" charset="0"/>
              </a:rPr>
              <a:t>insurance</a:t>
            </a:r>
            <a:endParaRPr lang="en-US" sz="1600" dirty="0">
              <a:latin typeface="Book Antiqua" pitchFamily="18" charset="0"/>
            </a:endParaRPr>
          </a:p>
        </p:txBody>
      </p:sp>
      <p:sp>
        <p:nvSpPr>
          <p:cNvPr id="4" name="Rectangle 3"/>
          <p:cNvSpPr/>
          <p:nvPr/>
        </p:nvSpPr>
        <p:spPr>
          <a:xfrm>
            <a:off x="914404" y="203203"/>
            <a:ext cx="6705596" cy="369332"/>
          </a:xfrm>
          <a:prstGeom prst="rect">
            <a:avLst/>
          </a:prstGeom>
        </p:spPr>
        <p:txBody>
          <a:bodyPr wrap="square">
            <a:spAutoFit/>
          </a:bodyPr>
          <a:lstStyle/>
          <a:p>
            <a:r>
              <a:rPr lang="en-US" b="1" dirty="0" smtClean="0">
                <a:solidFill>
                  <a:srgbClr val="FF0000"/>
                </a:solidFill>
                <a:latin typeface="Book Antiqua" pitchFamily="18" charset="0"/>
                <a:cs typeface="Arial" pitchFamily="34" charset="0"/>
              </a:rPr>
              <a:t>Erection of </a:t>
            </a:r>
            <a:r>
              <a:rPr lang="en-US" b="1" dirty="0" smtClean="0">
                <a:solidFill>
                  <a:srgbClr val="FF0000"/>
                </a:solidFill>
                <a:latin typeface="Book Antiqua" pitchFamily="18" charset="0"/>
                <a:cs typeface="Arial" pitchFamily="34" charset="0"/>
              </a:rPr>
              <a:t>Cement </a:t>
            </a:r>
            <a:r>
              <a:rPr lang="en-US" b="1" dirty="0">
                <a:solidFill>
                  <a:srgbClr val="FF0000"/>
                </a:solidFill>
                <a:latin typeface="Book Antiqua" pitchFamily="18" charset="0"/>
                <a:cs typeface="Arial" pitchFamily="34" charset="0"/>
              </a:rPr>
              <a:t>P</a:t>
            </a:r>
            <a:r>
              <a:rPr lang="en-US" b="1" dirty="0" smtClean="0">
                <a:solidFill>
                  <a:srgbClr val="FF0000"/>
                </a:solidFill>
                <a:latin typeface="Book Antiqua" pitchFamily="18" charset="0"/>
                <a:cs typeface="Arial" pitchFamily="34" charset="0"/>
              </a:rPr>
              <a:t>lant </a:t>
            </a:r>
            <a:r>
              <a:rPr lang="en-US" b="1" dirty="0" smtClean="0">
                <a:solidFill>
                  <a:srgbClr val="FF0000"/>
                </a:solidFill>
                <a:latin typeface="Book Antiqua" pitchFamily="18" charset="0"/>
                <a:cs typeface="Arial" pitchFamily="34" charset="0"/>
              </a:rPr>
              <a:t>– Change in risk not notified</a:t>
            </a:r>
            <a:endParaRPr lang="en-US" dirty="0">
              <a:solidFill>
                <a:srgbClr val="FF0000"/>
              </a:solidFill>
              <a:latin typeface="Book Antiqua" pitchFamily="18" charset="0"/>
              <a:cs typeface="Arial" pitchFamily="34" charset="0"/>
            </a:endParaRPr>
          </a:p>
        </p:txBody>
      </p:sp>
      <p:sp>
        <p:nvSpPr>
          <p:cNvPr id="1026" name="AutoShape 2" descr="Image result for confectionery warehous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4" descr="Related image"/>
          <p:cNvPicPr>
            <a:picLocks noChangeAspect="1" noChangeArrowheads="1"/>
          </p:cNvPicPr>
          <p:nvPr/>
        </p:nvPicPr>
        <p:blipFill>
          <a:blip r:embed="rId2" cstate="print"/>
          <a:srcRect/>
          <a:stretch>
            <a:fillRect/>
          </a:stretch>
        </p:blipFill>
        <p:spPr bwMode="auto">
          <a:xfrm>
            <a:off x="8708570" y="199571"/>
            <a:ext cx="3236687" cy="2354943"/>
          </a:xfrm>
          <a:prstGeom prst="rect">
            <a:avLst/>
          </a:prstGeom>
          <a:noFill/>
        </p:spPr>
      </p:pic>
      <p:pic>
        <p:nvPicPr>
          <p:cNvPr id="7" name="Picture 6" descr="Image result for machinery wood cage"/>
          <p:cNvPicPr>
            <a:picLocks noChangeAspect="1" noChangeArrowheads="1"/>
          </p:cNvPicPr>
          <p:nvPr/>
        </p:nvPicPr>
        <p:blipFill>
          <a:blip r:embed="rId3" cstate="print"/>
          <a:srcRect/>
          <a:stretch>
            <a:fillRect/>
          </a:stretch>
        </p:blipFill>
        <p:spPr bwMode="auto">
          <a:xfrm>
            <a:off x="8679543" y="2665186"/>
            <a:ext cx="3338286" cy="2211614"/>
          </a:xfrm>
          <a:prstGeom prst="rect">
            <a:avLst/>
          </a:prstGeom>
          <a:noFill/>
        </p:spPr>
      </p:pic>
      <p:pic>
        <p:nvPicPr>
          <p:cNvPr id="28680" name="Picture 8" descr="Image result for welding fire"/>
          <p:cNvPicPr>
            <a:picLocks noChangeAspect="1" noChangeArrowheads="1"/>
          </p:cNvPicPr>
          <p:nvPr/>
        </p:nvPicPr>
        <p:blipFill>
          <a:blip r:embed="rId4" cstate="print"/>
          <a:srcRect/>
          <a:stretch>
            <a:fillRect/>
          </a:stretch>
        </p:blipFill>
        <p:spPr bwMode="auto">
          <a:xfrm>
            <a:off x="8697233" y="4953000"/>
            <a:ext cx="3342367" cy="1689100"/>
          </a:xfrm>
          <a:prstGeom prst="rect">
            <a:avLst/>
          </a:prstGeom>
          <a:noFill/>
        </p:spPr>
      </p:pic>
      <p:sp>
        <p:nvSpPr>
          <p:cNvPr id="3" name="Slide Number Placeholder 2"/>
          <p:cNvSpPr>
            <a:spLocks noGrp="1"/>
          </p:cNvSpPr>
          <p:nvPr>
            <p:ph type="sldNum" sz="quarter" idx="12"/>
          </p:nvPr>
        </p:nvSpPr>
        <p:spPr/>
        <p:txBody>
          <a:bodyPr/>
          <a:lstStyle/>
          <a:p>
            <a:fld id="{F7034058-0050-48B9-9031-36DEAC97E560}" type="slidenum">
              <a:rPr lang="en-US" smtClean="0"/>
              <a:pPr/>
              <a:t>14</a:t>
            </a:fld>
            <a:endParaRPr lang="en-US"/>
          </a:p>
        </p:txBody>
      </p:sp>
    </p:spTree>
    <p:extLst>
      <p:ext uri="{BB962C8B-B14F-4D97-AF65-F5344CB8AC3E}">
        <p14:creationId xmlns:p14="http://schemas.microsoft.com/office/powerpoint/2010/main" val="4201417319"/>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childTnLst>
                          </p:cTn>
                        </p:par>
                        <p:par>
                          <p:cTn id="8" fill="hold">
                            <p:stCondLst>
                              <p:cond delay="1000"/>
                            </p:stCondLst>
                            <p:childTnLst>
                              <p:par>
                                <p:cTn id="9" presetID="3" presetClass="entr" presetSubtype="1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blinds(horizontal)">
                                      <p:cBhvr>
                                        <p:cTn id="11" dur="1000"/>
                                        <p:tgtEl>
                                          <p:spTgt spid="2">
                                            <p:txEl>
                                              <p:pRg st="0" end="0"/>
                                            </p:txEl>
                                          </p:spTgt>
                                        </p:tgtEl>
                                      </p:cBhvr>
                                    </p:animEffect>
                                  </p:childTnLst>
                                </p:cTn>
                              </p:par>
                            </p:childTnLst>
                          </p:cTn>
                        </p:par>
                        <p:par>
                          <p:cTn id="12" fill="hold">
                            <p:stCondLst>
                              <p:cond delay="2000"/>
                            </p:stCondLst>
                            <p:childTnLst>
                              <p:par>
                                <p:cTn id="13" presetID="3" presetClass="entr" presetSubtype="1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linds(horizontal)">
                                      <p:cBhvr>
                                        <p:cTn id="15" dur="1000"/>
                                        <p:tgtEl>
                                          <p:spTgt spid="2">
                                            <p:txEl>
                                              <p:pRg st="1" end="1"/>
                                            </p:txEl>
                                          </p:spTgt>
                                        </p:tgtEl>
                                      </p:cBhvr>
                                    </p:animEffect>
                                  </p:childTnLst>
                                </p:cTn>
                              </p:par>
                            </p:childTnLst>
                          </p:cTn>
                        </p:par>
                        <p:par>
                          <p:cTn id="16" fill="hold">
                            <p:stCondLst>
                              <p:cond delay="3000"/>
                            </p:stCondLst>
                            <p:childTnLst>
                              <p:par>
                                <p:cTn id="17" presetID="3" presetClass="entr" presetSubtype="1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blinds(horizontal)">
                                      <p:cBhvr>
                                        <p:cTn id="19" dur="1000"/>
                                        <p:tgtEl>
                                          <p:spTgt spid="2">
                                            <p:txEl>
                                              <p:pRg st="2" end="2"/>
                                            </p:txEl>
                                          </p:spTgt>
                                        </p:tgtEl>
                                      </p:cBhvr>
                                    </p:animEffect>
                                  </p:childTnLst>
                                </p:cTn>
                              </p:par>
                            </p:childTnLst>
                          </p:cTn>
                        </p:par>
                        <p:par>
                          <p:cTn id="20" fill="hold">
                            <p:stCondLst>
                              <p:cond delay="4000"/>
                            </p:stCondLst>
                            <p:childTnLst>
                              <p:par>
                                <p:cTn id="21" presetID="3" presetClass="entr" presetSubtype="1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blinds(horizontal)">
                                      <p:cBhvr>
                                        <p:cTn id="23" dur="1000"/>
                                        <p:tgtEl>
                                          <p:spTgt spid="2">
                                            <p:txEl>
                                              <p:pRg st="3" end="3"/>
                                            </p:txEl>
                                          </p:spTgt>
                                        </p:tgtEl>
                                      </p:cBhvr>
                                    </p:animEffect>
                                  </p:childTnLst>
                                </p:cTn>
                              </p:par>
                            </p:childTnLst>
                          </p:cTn>
                        </p:par>
                        <p:par>
                          <p:cTn id="24" fill="hold">
                            <p:stCondLst>
                              <p:cond delay="5000"/>
                            </p:stCondLst>
                            <p:childTnLst>
                              <p:par>
                                <p:cTn id="25" presetID="3" presetClass="entr" presetSubtype="1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1000"/>
                                        <p:tgtEl>
                                          <p:spTgt spid="2">
                                            <p:txEl>
                                              <p:pRg st="4" end="4"/>
                                            </p:txEl>
                                          </p:spTgt>
                                        </p:tgtEl>
                                      </p:cBhvr>
                                    </p:animEffect>
                                  </p:childTnLst>
                                </p:cTn>
                              </p:par>
                            </p:childTnLst>
                          </p:cTn>
                        </p:par>
                        <p:par>
                          <p:cTn id="28" fill="hold">
                            <p:stCondLst>
                              <p:cond delay="6000"/>
                            </p:stCondLst>
                            <p:childTnLst>
                              <p:par>
                                <p:cTn id="29" presetID="3" presetClass="entr" presetSubtype="1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blinds(horizontal)">
                                      <p:cBhvr>
                                        <p:cTn id="31" dur="1000"/>
                                        <p:tgtEl>
                                          <p:spTgt spid="2">
                                            <p:txEl>
                                              <p:pRg st="5" end="5"/>
                                            </p:txEl>
                                          </p:spTgt>
                                        </p:tgtEl>
                                      </p:cBhvr>
                                    </p:animEffect>
                                  </p:childTnLst>
                                </p:cTn>
                              </p:par>
                            </p:childTnLst>
                          </p:cTn>
                        </p:par>
                        <p:par>
                          <p:cTn id="32" fill="hold">
                            <p:stCondLst>
                              <p:cond delay="7000"/>
                            </p:stCondLst>
                            <p:childTnLst>
                              <p:par>
                                <p:cTn id="33" presetID="3" presetClass="entr" presetSubtype="1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blinds(horizontal)">
                                      <p:cBhvr>
                                        <p:cTn id="35" dur="1000"/>
                                        <p:tgtEl>
                                          <p:spTgt spid="2">
                                            <p:txEl>
                                              <p:pRg st="6" end="6"/>
                                            </p:txEl>
                                          </p:spTgt>
                                        </p:tgtEl>
                                      </p:cBhvr>
                                    </p:animEffect>
                                  </p:childTnLst>
                                </p:cTn>
                              </p:par>
                            </p:childTnLst>
                          </p:cTn>
                        </p:par>
                        <p:par>
                          <p:cTn id="36" fill="hold">
                            <p:stCondLst>
                              <p:cond delay="8000"/>
                            </p:stCondLst>
                            <p:childTnLst>
                              <p:par>
                                <p:cTn id="37" presetID="3" presetClass="entr" presetSubtype="10"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blinds(horizontal)">
                                      <p:cBhvr>
                                        <p:cTn id="39" dur="1000"/>
                                        <p:tgtEl>
                                          <p:spTgt spid="2">
                                            <p:txEl>
                                              <p:pRg st="7" end="7"/>
                                            </p:txEl>
                                          </p:spTgt>
                                        </p:tgtEl>
                                      </p:cBhvr>
                                    </p:animEffect>
                                  </p:childTnLst>
                                </p:cTn>
                              </p:par>
                            </p:childTnLst>
                          </p:cTn>
                        </p:par>
                        <p:par>
                          <p:cTn id="40" fill="hold">
                            <p:stCondLst>
                              <p:cond delay="9000"/>
                            </p:stCondLst>
                            <p:childTnLst>
                              <p:par>
                                <p:cTn id="41" presetID="3" presetClass="entr" presetSubtype="10" fill="hold" nodeType="after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blinds(horizontal)">
                                      <p:cBhvr>
                                        <p:cTn id="43" dur="1000"/>
                                        <p:tgtEl>
                                          <p:spTgt spid="2">
                                            <p:txEl>
                                              <p:pRg st="8" end="8"/>
                                            </p:txEl>
                                          </p:spTgt>
                                        </p:tgtEl>
                                      </p:cBhvr>
                                    </p:animEffect>
                                  </p:childTnLst>
                                </p:cTn>
                              </p:par>
                            </p:childTnLst>
                          </p:cTn>
                        </p:par>
                        <p:par>
                          <p:cTn id="44" fill="hold">
                            <p:stCondLst>
                              <p:cond delay="10000"/>
                            </p:stCondLst>
                            <p:childTnLst>
                              <p:par>
                                <p:cTn id="45" presetID="3" presetClass="entr" presetSubtype="10" fill="hold" nodeType="after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linds(horizontal)">
                                      <p:cBhvr>
                                        <p:cTn id="47" dur="10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nodeType="clickEffect">
                                  <p:stCondLst>
                                    <p:cond delay="0"/>
                                  </p:stCondLst>
                                  <p:childTnLst>
                                    <p:animMotion origin="layout" path="M -2.93865E-6 -3.7037E-7 L -0.42555 -0.32315 " pathEditMode="relative" rAng="0" ptsTypes="AA">
                                      <p:cBhvr>
                                        <p:cTn id="51" dur="2000" fill="hold"/>
                                        <p:tgtEl>
                                          <p:spTgt spid="28680"/>
                                        </p:tgtEl>
                                        <p:attrNameLst>
                                          <p:attrName>ppt_x</p:attrName>
                                          <p:attrName>ppt_y</p:attrName>
                                        </p:attrNameLst>
                                      </p:cBhvr>
                                      <p:rCtr x="-21284" y="-16157"/>
                                    </p:animMotion>
                                  </p:childTnLst>
                                </p:cTn>
                              </p:par>
                            </p:childTnLst>
                          </p:cTn>
                        </p:par>
                        <p:par>
                          <p:cTn id="52" fill="hold">
                            <p:stCondLst>
                              <p:cond delay="2000"/>
                            </p:stCondLst>
                            <p:childTnLst>
                              <p:par>
                                <p:cTn id="53" presetID="6" presetClass="emph" presetSubtype="0" fill="hold" nodeType="afterEffect">
                                  <p:stCondLst>
                                    <p:cond delay="0"/>
                                  </p:stCondLst>
                                  <p:childTnLst>
                                    <p:animScale>
                                      <p:cBhvr>
                                        <p:cTn id="54" dur="2000" fill="hold"/>
                                        <p:tgtEl>
                                          <p:spTgt spid="28680"/>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542" y="857393"/>
            <a:ext cx="7750629" cy="4185761"/>
          </a:xfrm>
          <a:prstGeom prst="rect">
            <a:avLst/>
          </a:prstGeom>
        </p:spPr>
        <p:txBody>
          <a:bodyPr wrap="square">
            <a:spAutoFit/>
          </a:bodyPr>
          <a:lstStyle/>
          <a:p>
            <a:pPr>
              <a:spcAft>
                <a:spcPts val="1200"/>
              </a:spcAft>
            </a:pPr>
            <a:r>
              <a:rPr lang="en-US" dirty="0">
                <a:latin typeface="Book Antiqua" pitchFamily="18" charset="0"/>
                <a:cs typeface="Arial" pitchFamily="34" charset="0"/>
              </a:rPr>
              <a:t>220 MW IPP HFO Diesel Generator PP– Alternator Damages – EAR/ DSU</a:t>
            </a:r>
          </a:p>
          <a:p>
            <a:pPr marL="285750" indent="-285750">
              <a:spcAft>
                <a:spcPts val="1200"/>
              </a:spcAft>
              <a:buFont typeface="Arial" pitchFamily="34" charset="0"/>
              <a:buChar char="•"/>
            </a:pPr>
            <a:r>
              <a:rPr lang="en-US" dirty="0">
                <a:latin typeface="Book Antiqua" pitchFamily="18" charset="0"/>
                <a:cs typeface="Arial" pitchFamily="34" charset="0"/>
              </a:rPr>
              <a:t>To save project completion time, it was decided to purchase </a:t>
            </a:r>
            <a:r>
              <a:rPr lang="en-US" dirty="0" err="1">
                <a:latin typeface="Book Antiqua" pitchFamily="18" charset="0"/>
                <a:cs typeface="Arial" pitchFamily="34" charset="0"/>
              </a:rPr>
              <a:t>Converteam</a:t>
            </a:r>
            <a:r>
              <a:rPr lang="en-US" dirty="0">
                <a:latin typeface="Book Antiqua" pitchFamily="18" charset="0"/>
                <a:cs typeface="Arial" pitchFamily="34" charset="0"/>
              </a:rPr>
              <a:t> alternators  instead of  original design with ABB alternators . Proper design calculations were not done . </a:t>
            </a:r>
          </a:p>
          <a:p>
            <a:pPr marL="285750" indent="-285750">
              <a:spcAft>
                <a:spcPts val="1200"/>
              </a:spcAft>
              <a:buFont typeface="Arial" pitchFamily="34" charset="0"/>
              <a:buChar char="•"/>
            </a:pPr>
            <a:r>
              <a:rPr lang="en-US" dirty="0">
                <a:latin typeface="Book Antiqua" pitchFamily="18" charset="0"/>
                <a:cs typeface="Arial" pitchFamily="34" charset="0"/>
              </a:rPr>
              <a:t>Resulted in cracks in base foot of alternators and alternator winding damage</a:t>
            </a:r>
          </a:p>
          <a:p>
            <a:pPr marL="285750" indent="-285750">
              <a:spcAft>
                <a:spcPts val="1200"/>
              </a:spcAft>
              <a:buFont typeface="Arial" pitchFamily="34" charset="0"/>
              <a:buChar char="•"/>
            </a:pPr>
            <a:r>
              <a:rPr lang="en-US" dirty="0">
                <a:latin typeface="Book Antiqua" pitchFamily="18" charset="0"/>
                <a:cs typeface="Arial" pitchFamily="34" charset="0"/>
              </a:rPr>
              <a:t>A very interesting Vibration analysis by an internationally renowned lab was carried out –Extra weights were installed to control vibration</a:t>
            </a:r>
          </a:p>
          <a:p>
            <a:pPr marL="285750" indent="-285750">
              <a:spcAft>
                <a:spcPts val="1200"/>
              </a:spcAft>
              <a:buFont typeface="Arial" pitchFamily="34" charset="0"/>
              <a:buChar char="•"/>
            </a:pPr>
            <a:r>
              <a:rPr lang="en-US" dirty="0">
                <a:latin typeface="Book Antiqua" pitchFamily="18" charset="0"/>
                <a:cs typeface="Arial" pitchFamily="34" charset="0"/>
              </a:rPr>
              <a:t>3 similar projects having 33 DG sets under erection in Pakistan had to review contracts and redesign. </a:t>
            </a:r>
          </a:p>
          <a:p>
            <a:pPr marL="285750" indent="-285750">
              <a:spcAft>
                <a:spcPts val="1200"/>
              </a:spcAft>
              <a:buFont typeface="Arial" pitchFamily="34" charset="0"/>
              <a:buChar char="•"/>
            </a:pPr>
            <a:r>
              <a:rPr lang="en-US" dirty="0">
                <a:latin typeface="Book Antiqua" pitchFamily="18" charset="0"/>
                <a:cs typeface="Arial" pitchFamily="34" charset="0"/>
              </a:rPr>
              <a:t>Design fault was not covered in project insurance – Supplier  compensated</a:t>
            </a:r>
          </a:p>
        </p:txBody>
      </p:sp>
      <p:sp>
        <p:nvSpPr>
          <p:cNvPr id="4" name="Rectangle 3"/>
          <p:cNvSpPr/>
          <p:nvPr/>
        </p:nvSpPr>
        <p:spPr>
          <a:xfrm>
            <a:off x="566066" y="29028"/>
            <a:ext cx="8157020" cy="369332"/>
          </a:xfrm>
          <a:prstGeom prst="rect">
            <a:avLst/>
          </a:prstGeom>
        </p:spPr>
        <p:txBody>
          <a:bodyPr wrap="square">
            <a:spAutoFit/>
          </a:bodyPr>
          <a:lstStyle/>
          <a:p>
            <a:r>
              <a:rPr lang="en-US" b="1" dirty="0">
                <a:solidFill>
                  <a:srgbClr val="FF0000"/>
                </a:solidFill>
                <a:latin typeface="Book Antiqua" pitchFamily="18" charset="0"/>
                <a:cs typeface="Arial" pitchFamily="34" charset="0"/>
              </a:rPr>
              <a:t>Improper Design Change</a:t>
            </a:r>
          </a:p>
        </p:txBody>
      </p:sp>
      <p:grpSp>
        <p:nvGrpSpPr>
          <p:cNvPr id="14" name="Group 13"/>
          <p:cNvGrpSpPr/>
          <p:nvPr/>
        </p:nvGrpSpPr>
        <p:grpSpPr>
          <a:xfrm>
            <a:off x="8548047" y="530589"/>
            <a:ext cx="3200400" cy="2286000"/>
            <a:chOff x="541968" y="990598"/>
            <a:chExt cx="11040432" cy="5693114"/>
          </a:xfrm>
        </p:grpSpPr>
        <p:pic>
          <p:nvPicPr>
            <p:cNvPr id="15" name="Picture 14" descr="O:\Graphics\Svy\2010\SG10-1\AF\NPL_Alternator_Genset 8 &amp; 7\Photograph No. 37.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968" y="990598"/>
              <a:ext cx="11040432" cy="5693114"/>
            </a:xfrm>
            <a:prstGeom prst="rect">
              <a:avLst/>
            </a:prstGeom>
            <a:noFill/>
            <a:ln>
              <a:solidFill>
                <a:schemeClr val="tx1"/>
              </a:solidFill>
            </a:ln>
          </p:spPr>
        </p:pic>
        <p:cxnSp>
          <p:nvCxnSpPr>
            <p:cNvPr id="16" name="Straight Connector 15"/>
            <p:cNvCxnSpPr>
              <a:cxnSpLocks noChangeShapeType="1"/>
            </p:cNvCxnSpPr>
            <p:nvPr/>
          </p:nvCxnSpPr>
          <p:spPr bwMode="auto">
            <a:xfrm flipV="1">
              <a:off x="5996467" y="4590686"/>
              <a:ext cx="1354616" cy="1623800"/>
            </a:xfrm>
            <a:prstGeom prst="line">
              <a:avLst/>
            </a:prstGeom>
            <a:ln>
              <a:headEnd/>
              <a:tailEnd type="triangle" w="med" len="med"/>
            </a:ln>
            <a:extLst/>
          </p:spPr>
          <p:style>
            <a:lnRef idx="2">
              <a:schemeClr val="accent5"/>
            </a:lnRef>
            <a:fillRef idx="0">
              <a:schemeClr val="accent5"/>
            </a:fillRef>
            <a:effectRef idx="1">
              <a:schemeClr val="accent5"/>
            </a:effectRef>
            <a:fontRef idx="minor">
              <a:schemeClr val="tx1"/>
            </a:fontRef>
          </p:style>
        </p:cxnSp>
        <p:sp>
          <p:nvSpPr>
            <p:cNvPr id="17" name="Rectangle 16"/>
            <p:cNvSpPr/>
            <p:nvPr/>
          </p:nvSpPr>
          <p:spPr>
            <a:xfrm>
              <a:off x="1571380" y="6119601"/>
              <a:ext cx="8563217" cy="27700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200" dirty="0" smtClean="0">
                  <a:solidFill>
                    <a:schemeClr val="bg1"/>
                  </a:solidFill>
                </a:rPr>
                <a:t>Crack developed in welding of stator foot</a:t>
              </a:r>
              <a:endParaRPr lang="en-US" sz="1600" dirty="0">
                <a:solidFill>
                  <a:schemeClr val="bg1"/>
                </a:solidFill>
              </a:endParaRPr>
            </a:p>
          </p:txBody>
        </p:sp>
      </p:grpSp>
      <p:sp>
        <p:nvSpPr>
          <p:cNvPr id="3" name="Slide Number Placeholder 2"/>
          <p:cNvSpPr>
            <a:spLocks noGrp="1"/>
          </p:cNvSpPr>
          <p:nvPr>
            <p:ph type="sldNum" sz="quarter" idx="12"/>
          </p:nvPr>
        </p:nvSpPr>
        <p:spPr/>
        <p:txBody>
          <a:bodyPr/>
          <a:lstStyle/>
          <a:p>
            <a:fld id="{F7034058-0050-48B9-9031-36DEAC97E560}" type="slidenum">
              <a:rPr lang="en-US" smtClean="0"/>
              <a:pPr/>
              <a:t>15</a:t>
            </a:fld>
            <a:endParaRPr lang="en-US"/>
          </a:p>
        </p:txBody>
      </p:sp>
    </p:spTree>
    <p:extLst>
      <p:ext uri="{BB962C8B-B14F-4D97-AF65-F5344CB8AC3E}">
        <p14:creationId xmlns:p14="http://schemas.microsoft.com/office/powerpoint/2010/main" val="222604443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1000"/>
                                        <p:tgtEl>
                                          <p:spTgt spid="2">
                                            <p:txEl>
                                              <p:pRg st="0" end="0"/>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500"/>
                                        <p:tgtEl>
                                          <p:spTgt spid="2">
                                            <p:txEl>
                                              <p:pRg st="3" end="3"/>
                                            </p:txEl>
                                          </p:spTgt>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par>
                          <p:cTn id="28" fill="hold">
                            <p:stCondLst>
                              <p:cond delay="3500"/>
                            </p:stCondLst>
                            <p:childTnLst>
                              <p:par>
                                <p:cTn id="29" presetID="10" presetClass="entr" presetSubtype="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500"/>
                                        <p:tgtEl>
                                          <p:spTgt spid="2">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2.83314E-6 -1.48148E-6 L -0.33881 0.26713 " pathEditMode="relative" rAng="0" ptsTypes="AA">
                                      <p:cBhvr>
                                        <p:cTn id="35" dur="2000" fill="hold"/>
                                        <p:tgtEl>
                                          <p:spTgt spid="14"/>
                                        </p:tgtEl>
                                        <p:attrNameLst>
                                          <p:attrName>ppt_x</p:attrName>
                                          <p:attrName>ppt_y</p:attrName>
                                        </p:attrNameLst>
                                      </p:cBhvr>
                                      <p:rCtr x="-16947" y="13356"/>
                                    </p:animMotion>
                                  </p:childTnLst>
                                </p:cTn>
                              </p:par>
                            </p:childTnLst>
                          </p:cTn>
                        </p:par>
                        <p:par>
                          <p:cTn id="36" fill="hold">
                            <p:stCondLst>
                              <p:cond delay="2000"/>
                            </p:stCondLst>
                            <p:childTnLst>
                              <p:par>
                                <p:cTn id="37" presetID="6" presetClass="emph" presetSubtype="0" fill="hold" nodeType="afterEffect">
                                  <p:stCondLst>
                                    <p:cond delay="0"/>
                                  </p:stCondLst>
                                  <p:childTnLst>
                                    <p:animScale>
                                      <p:cBhvr>
                                        <p:cTn id="38" dur="2000" fill="hold"/>
                                        <p:tgtEl>
                                          <p:spTgt spid="14"/>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99" y="1103088"/>
            <a:ext cx="7765143" cy="4770537"/>
          </a:xfrm>
          <a:prstGeom prst="rect">
            <a:avLst/>
          </a:prstGeom>
        </p:spPr>
        <p:txBody>
          <a:bodyPr wrap="square">
            <a:spAutoFit/>
          </a:bodyPr>
          <a:lstStyle/>
          <a:p>
            <a:pPr>
              <a:spcAft>
                <a:spcPts val="1200"/>
              </a:spcAft>
            </a:pPr>
            <a:r>
              <a:rPr lang="en-US" sz="1600" dirty="0" smtClean="0">
                <a:latin typeface="Book Antiqua" pitchFamily="18" charset="0"/>
                <a:cs typeface="Arial" pitchFamily="34" charset="0"/>
              </a:rPr>
              <a:t>Contractor’s All Risks </a:t>
            </a:r>
            <a:r>
              <a:rPr lang="en-US" sz="1600" dirty="0" smtClean="0">
                <a:latin typeface="Book Antiqua" pitchFamily="18" charset="0"/>
                <a:cs typeface="Arial" pitchFamily="34" charset="0"/>
              </a:rPr>
              <a:t>policy</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Construction of  50 KM </a:t>
            </a:r>
            <a:r>
              <a:rPr lang="en-US" sz="1600" dirty="0" smtClean="0">
                <a:latin typeface="Book Antiqua" pitchFamily="18" charset="0"/>
                <a:cs typeface="Arial" pitchFamily="34" charset="0"/>
              </a:rPr>
              <a:t>road</a:t>
            </a:r>
          </a:p>
          <a:p>
            <a:pPr>
              <a:spcAft>
                <a:spcPts val="1200"/>
              </a:spcAft>
            </a:pPr>
            <a:r>
              <a:rPr lang="en-US" sz="1600" dirty="0" smtClean="0">
                <a:latin typeface="Book Antiqua" pitchFamily="18" charset="0"/>
                <a:cs typeface="Arial" pitchFamily="34" charset="0"/>
              </a:rPr>
              <a:t>Flood loss was claimed </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Claimed for Rs 60 </a:t>
            </a:r>
            <a:r>
              <a:rPr lang="en-US" sz="1600" dirty="0" smtClean="0">
                <a:latin typeface="Book Antiqua" pitchFamily="18" charset="0"/>
                <a:cs typeface="Arial" pitchFamily="34" charset="0"/>
              </a:rPr>
              <a:t>million</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Assessed for Rs 22 </a:t>
            </a:r>
            <a:r>
              <a:rPr lang="en-US" sz="1600" dirty="0" smtClean="0">
                <a:latin typeface="Book Antiqua" pitchFamily="18" charset="0"/>
                <a:cs typeface="Arial" pitchFamily="34" charset="0"/>
              </a:rPr>
              <a:t>million</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Insured's opened number of sections at one time. However, the coverage for 4 sections were allowed (500 meter per section)</a:t>
            </a:r>
          </a:p>
          <a:p>
            <a:pPr>
              <a:spcAft>
                <a:spcPts val="1200"/>
              </a:spcAft>
            </a:pPr>
            <a:r>
              <a:rPr lang="en-US" sz="1600" dirty="0" smtClean="0">
                <a:latin typeface="Book Antiqua" pitchFamily="18" charset="0"/>
                <a:cs typeface="Arial" pitchFamily="34" charset="0"/>
              </a:rPr>
              <a:t>Insured at their convenience worked on 20 KM but limit of liability was up to 2-km (4 sections – 2,000 meter)</a:t>
            </a:r>
          </a:p>
          <a:p>
            <a:pPr>
              <a:spcAft>
                <a:spcPts val="1200"/>
              </a:spcAft>
            </a:pPr>
            <a:r>
              <a:rPr lang="en-US" sz="1600" dirty="0" smtClean="0">
                <a:latin typeface="Book Antiqua" pitchFamily="18" charset="0"/>
                <a:cs typeface="Arial" pitchFamily="34" charset="0"/>
              </a:rPr>
              <a:t>After deduction of compulsory deduction loss reduces drastically.</a:t>
            </a:r>
          </a:p>
          <a:p>
            <a:r>
              <a:rPr lang="en-US" sz="1600" dirty="0" smtClean="0">
                <a:latin typeface="Book Antiqua" pitchFamily="18" charset="0"/>
                <a:cs typeface="Arial" pitchFamily="34" charset="0"/>
              </a:rPr>
              <a:t>Insured need to understand the policy wordings ! </a:t>
            </a:r>
          </a:p>
          <a:p>
            <a:endParaRPr lang="en-US" sz="1600" dirty="0">
              <a:latin typeface="Book Antiqua" pitchFamily="18" charset="0"/>
              <a:cs typeface="Arial" pitchFamily="34" charset="0"/>
            </a:endParaRPr>
          </a:p>
          <a:p>
            <a:r>
              <a:rPr lang="en-US" sz="1600" dirty="0" smtClean="0">
                <a:latin typeface="Book Antiqua" pitchFamily="18" charset="0"/>
                <a:cs typeface="Arial" pitchFamily="34" charset="0"/>
              </a:rPr>
              <a:t>And perform the job accordingly in line to the coverage </a:t>
            </a:r>
            <a:endParaRPr lang="en-US" sz="1600" dirty="0" smtClean="0">
              <a:latin typeface="Book Antiqua" pitchFamily="18" charset="0"/>
              <a:cs typeface="Arial" pitchFamily="34" charset="0"/>
            </a:endParaRPr>
          </a:p>
          <a:p>
            <a:pPr algn="just">
              <a:buFont typeface="Wingdings" pitchFamily="2" charset="2"/>
              <a:buChar char="Ø"/>
            </a:pPr>
            <a:endParaRPr lang="en-US" sz="1600" dirty="0">
              <a:latin typeface="Book Antiqua" pitchFamily="18" charset="0"/>
            </a:endParaRPr>
          </a:p>
        </p:txBody>
      </p:sp>
      <p:sp>
        <p:nvSpPr>
          <p:cNvPr id="4" name="Rectangle 3"/>
          <p:cNvSpPr/>
          <p:nvPr/>
        </p:nvSpPr>
        <p:spPr>
          <a:xfrm>
            <a:off x="943432" y="522517"/>
            <a:ext cx="6981368" cy="369332"/>
          </a:xfrm>
          <a:prstGeom prst="rect">
            <a:avLst/>
          </a:prstGeom>
        </p:spPr>
        <p:txBody>
          <a:bodyPr wrap="square">
            <a:spAutoFit/>
          </a:bodyPr>
          <a:lstStyle/>
          <a:p>
            <a:r>
              <a:rPr lang="en-US" b="1" dirty="0" smtClean="0">
                <a:solidFill>
                  <a:srgbClr val="FF0000"/>
                </a:solidFill>
                <a:latin typeface="Book Antiqua" pitchFamily="18" charset="0"/>
                <a:cs typeface="Arial" pitchFamily="34" charset="0"/>
              </a:rPr>
              <a:t>Damage to road works  - Sectional Limit  issues</a:t>
            </a:r>
            <a:endParaRPr lang="en-US" dirty="0">
              <a:solidFill>
                <a:srgbClr val="FF0000"/>
              </a:solidFill>
              <a:latin typeface="Book Antiqua" pitchFamily="18" charset="0"/>
              <a:cs typeface="Arial" pitchFamily="34" charset="0"/>
            </a:endParaRPr>
          </a:p>
        </p:txBody>
      </p:sp>
      <p:sp>
        <p:nvSpPr>
          <p:cNvPr id="1026" name="AutoShape 2" descr="Image result for confectionery warehous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4" descr="Image result for road works construction"/>
          <p:cNvPicPr>
            <a:picLocks noChangeAspect="1" noChangeArrowheads="1"/>
          </p:cNvPicPr>
          <p:nvPr/>
        </p:nvPicPr>
        <p:blipFill>
          <a:blip r:embed="rId2" cstate="print"/>
          <a:srcRect/>
          <a:stretch>
            <a:fillRect/>
          </a:stretch>
        </p:blipFill>
        <p:spPr bwMode="auto">
          <a:xfrm>
            <a:off x="8810170" y="609593"/>
            <a:ext cx="3106059" cy="2663825"/>
          </a:xfrm>
          <a:prstGeom prst="rect">
            <a:avLst/>
          </a:prstGeom>
          <a:noFill/>
        </p:spPr>
      </p:pic>
      <p:pic>
        <p:nvPicPr>
          <p:cNvPr id="6146" name="Picture 2" descr="Image result for road works construction"/>
          <p:cNvPicPr>
            <a:picLocks noChangeAspect="1" noChangeArrowheads="1"/>
          </p:cNvPicPr>
          <p:nvPr/>
        </p:nvPicPr>
        <p:blipFill>
          <a:blip r:embed="rId3" cstate="print"/>
          <a:srcRect/>
          <a:stretch>
            <a:fillRect/>
          </a:stretch>
        </p:blipFill>
        <p:spPr bwMode="auto">
          <a:xfrm>
            <a:off x="8809124" y="3509508"/>
            <a:ext cx="3078076" cy="2129292"/>
          </a:xfrm>
          <a:prstGeom prst="rect">
            <a:avLst/>
          </a:prstGeom>
          <a:noFill/>
        </p:spPr>
      </p:pic>
      <p:sp>
        <p:nvSpPr>
          <p:cNvPr id="3" name="Slide Number Placeholder 2"/>
          <p:cNvSpPr>
            <a:spLocks noGrp="1"/>
          </p:cNvSpPr>
          <p:nvPr>
            <p:ph type="sldNum" sz="quarter" idx="12"/>
          </p:nvPr>
        </p:nvSpPr>
        <p:spPr/>
        <p:txBody>
          <a:bodyPr/>
          <a:lstStyle/>
          <a:p>
            <a:fld id="{F7034058-0050-48B9-9031-36DEAC97E560}" type="slidenum">
              <a:rPr lang="en-US" smtClean="0"/>
              <a:pPr/>
              <a:t>16</a:t>
            </a:fld>
            <a:endParaRPr lang="en-US"/>
          </a:p>
        </p:txBody>
      </p:sp>
    </p:spTree>
    <p:extLst>
      <p:ext uri="{BB962C8B-B14F-4D97-AF65-F5344CB8AC3E}">
        <p14:creationId xmlns:p14="http://schemas.microsoft.com/office/powerpoint/2010/main" val="332951000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checkerboard(across)">
                                      <p:cBhvr>
                                        <p:cTn id="11" dur="1000"/>
                                        <p:tgtEl>
                                          <p:spTgt spid="2">
                                            <p:txEl>
                                              <p:pRg st="0" end="0"/>
                                            </p:txEl>
                                          </p:spTgt>
                                        </p:tgtEl>
                                      </p:cBhvr>
                                    </p:animEffect>
                                  </p:childTnLst>
                                </p:cTn>
                              </p:par>
                            </p:childTnLst>
                          </p:cTn>
                        </p:par>
                        <p:par>
                          <p:cTn id="12" fill="hold">
                            <p:stCondLst>
                              <p:cond delay="2000"/>
                            </p:stCondLst>
                            <p:childTnLst>
                              <p:par>
                                <p:cTn id="13" presetID="5" presetClass="entr" presetSubtype="1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checkerboard(across)">
                                      <p:cBhvr>
                                        <p:cTn id="15" dur="1000"/>
                                        <p:tgtEl>
                                          <p:spTgt spid="2">
                                            <p:txEl>
                                              <p:pRg st="1" end="1"/>
                                            </p:txEl>
                                          </p:spTgt>
                                        </p:tgtEl>
                                      </p:cBhvr>
                                    </p:animEffect>
                                  </p:childTnLst>
                                </p:cTn>
                              </p:par>
                            </p:childTnLst>
                          </p:cTn>
                        </p:par>
                        <p:par>
                          <p:cTn id="16" fill="hold">
                            <p:stCondLst>
                              <p:cond delay="3000"/>
                            </p:stCondLst>
                            <p:childTnLst>
                              <p:par>
                                <p:cTn id="17" presetID="5" presetClass="entr" presetSubtype="1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checkerboard(across)">
                                      <p:cBhvr>
                                        <p:cTn id="19" dur="1000"/>
                                        <p:tgtEl>
                                          <p:spTgt spid="2">
                                            <p:txEl>
                                              <p:pRg st="2" end="2"/>
                                            </p:txEl>
                                          </p:spTgt>
                                        </p:tgtEl>
                                      </p:cBhvr>
                                    </p:animEffect>
                                  </p:childTnLst>
                                </p:cTn>
                              </p:par>
                            </p:childTnLst>
                          </p:cTn>
                        </p:par>
                        <p:par>
                          <p:cTn id="20" fill="hold">
                            <p:stCondLst>
                              <p:cond delay="4000"/>
                            </p:stCondLst>
                            <p:childTnLst>
                              <p:par>
                                <p:cTn id="21" presetID="5" presetClass="entr" presetSubtype="1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checkerboard(across)">
                                      <p:cBhvr>
                                        <p:cTn id="23" dur="1000"/>
                                        <p:tgtEl>
                                          <p:spTgt spid="2">
                                            <p:txEl>
                                              <p:pRg st="3" end="3"/>
                                            </p:txEl>
                                          </p:spTgt>
                                        </p:tgtEl>
                                      </p:cBhvr>
                                    </p:animEffect>
                                  </p:childTnLst>
                                </p:cTn>
                              </p:par>
                            </p:childTnLst>
                          </p:cTn>
                        </p:par>
                        <p:par>
                          <p:cTn id="24" fill="hold">
                            <p:stCondLst>
                              <p:cond delay="5000"/>
                            </p:stCondLst>
                            <p:childTnLst>
                              <p:par>
                                <p:cTn id="25" presetID="5" presetClass="entr" presetSubtype="1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heckerboard(across)">
                                      <p:cBhvr>
                                        <p:cTn id="27" dur="1000"/>
                                        <p:tgtEl>
                                          <p:spTgt spid="2">
                                            <p:txEl>
                                              <p:pRg st="4" end="4"/>
                                            </p:txEl>
                                          </p:spTgt>
                                        </p:tgtEl>
                                      </p:cBhvr>
                                    </p:animEffect>
                                  </p:childTnLst>
                                </p:cTn>
                              </p:par>
                            </p:childTnLst>
                          </p:cTn>
                        </p:par>
                        <p:par>
                          <p:cTn id="28" fill="hold">
                            <p:stCondLst>
                              <p:cond delay="6000"/>
                            </p:stCondLst>
                            <p:childTnLst>
                              <p:par>
                                <p:cTn id="29" presetID="5" presetClass="entr" presetSubtype="1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checkerboard(across)">
                                      <p:cBhvr>
                                        <p:cTn id="31" dur="1000"/>
                                        <p:tgtEl>
                                          <p:spTgt spid="2">
                                            <p:txEl>
                                              <p:pRg st="5" end="5"/>
                                            </p:txEl>
                                          </p:spTgt>
                                        </p:tgtEl>
                                      </p:cBhvr>
                                    </p:animEffect>
                                  </p:childTnLst>
                                </p:cTn>
                              </p:par>
                            </p:childTnLst>
                          </p:cTn>
                        </p:par>
                        <p:par>
                          <p:cTn id="32" fill="hold">
                            <p:stCondLst>
                              <p:cond delay="7000"/>
                            </p:stCondLst>
                            <p:childTnLst>
                              <p:par>
                                <p:cTn id="33" presetID="5" presetClass="entr" presetSubtype="1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checkerboard(across)">
                                      <p:cBhvr>
                                        <p:cTn id="35" dur="1000"/>
                                        <p:tgtEl>
                                          <p:spTgt spid="2">
                                            <p:txEl>
                                              <p:pRg st="6" end="6"/>
                                            </p:txEl>
                                          </p:spTgt>
                                        </p:tgtEl>
                                      </p:cBhvr>
                                    </p:animEffect>
                                  </p:childTnLst>
                                </p:cTn>
                              </p:par>
                            </p:childTnLst>
                          </p:cTn>
                        </p:par>
                        <p:par>
                          <p:cTn id="36" fill="hold">
                            <p:stCondLst>
                              <p:cond delay="8000"/>
                            </p:stCondLst>
                            <p:childTnLst>
                              <p:par>
                                <p:cTn id="37" presetID="5" presetClass="entr" presetSubtype="10"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checkerboard(across)">
                                      <p:cBhvr>
                                        <p:cTn id="39" dur="1000"/>
                                        <p:tgtEl>
                                          <p:spTgt spid="2">
                                            <p:txEl>
                                              <p:pRg st="7" end="7"/>
                                            </p:txEl>
                                          </p:spTgt>
                                        </p:tgtEl>
                                      </p:cBhvr>
                                    </p:animEffect>
                                  </p:childTnLst>
                                </p:cTn>
                              </p:par>
                            </p:childTnLst>
                          </p:cTn>
                        </p:par>
                        <p:par>
                          <p:cTn id="40" fill="hold">
                            <p:stCondLst>
                              <p:cond delay="9000"/>
                            </p:stCondLst>
                            <p:childTnLst>
                              <p:par>
                                <p:cTn id="41" presetID="5" presetClass="entr" presetSubtype="10" fill="hold" nodeType="after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checkerboard(across)">
                                      <p:cBhvr>
                                        <p:cTn id="43" dur="1000"/>
                                        <p:tgtEl>
                                          <p:spTgt spid="2">
                                            <p:txEl>
                                              <p:pRg st="8" end="8"/>
                                            </p:txEl>
                                          </p:spTgt>
                                        </p:tgtEl>
                                      </p:cBhvr>
                                    </p:animEffect>
                                  </p:childTnLst>
                                </p:cTn>
                              </p:par>
                            </p:childTnLst>
                          </p:cTn>
                        </p:par>
                        <p:par>
                          <p:cTn id="44" fill="hold">
                            <p:stCondLst>
                              <p:cond delay="10000"/>
                            </p:stCondLst>
                            <p:childTnLst>
                              <p:par>
                                <p:cTn id="45" presetID="5" presetClass="entr" presetSubtype="10" fill="hold"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checkerboard(across)">
                                      <p:cBhvr>
                                        <p:cTn id="47" dur="1000"/>
                                        <p:tgtEl>
                                          <p:spTgt spid="2">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9" presetClass="path" presetSubtype="0" accel="50000" decel="50000" fill="hold" nodeType="clickEffect">
                                  <p:stCondLst>
                                    <p:cond delay="0"/>
                                  </p:stCondLst>
                                  <p:childTnLst>
                                    <p:animMotion origin="layout" path="M 4.31158E-7 1.85185E-6 L -0.41136 -0.17801 " pathEditMode="relative" rAng="0" ptsTypes="AA">
                                      <p:cBhvr>
                                        <p:cTn id="51" dur="2000" fill="hold"/>
                                        <p:tgtEl>
                                          <p:spTgt spid="6146"/>
                                        </p:tgtEl>
                                        <p:attrNameLst>
                                          <p:attrName>ppt_x</p:attrName>
                                          <p:attrName>ppt_y</p:attrName>
                                        </p:attrNameLst>
                                      </p:cBhvr>
                                      <p:rCtr x="-20568" y="-8912"/>
                                    </p:animMotion>
                                  </p:childTnLst>
                                </p:cTn>
                              </p:par>
                            </p:childTnLst>
                          </p:cTn>
                        </p:par>
                        <p:par>
                          <p:cTn id="52" fill="hold">
                            <p:stCondLst>
                              <p:cond delay="2000"/>
                            </p:stCondLst>
                            <p:childTnLst>
                              <p:par>
                                <p:cTn id="53" presetID="6" presetClass="emph" presetSubtype="0" fill="hold" nodeType="afterEffect">
                                  <p:stCondLst>
                                    <p:cond delay="0"/>
                                  </p:stCondLst>
                                  <p:childTnLst>
                                    <p:animScale>
                                      <p:cBhvr>
                                        <p:cTn id="54" dur="2000" fill="hold"/>
                                        <p:tgtEl>
                                          <p:spTgt spid="6146"/>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542" y="596141"/>
            <a:ext cx="7750629" cy="4924425"/>
          </a:xfrm>
          <a:prstGeom prst="rect">
            <a:avLst/>
          </a:prstGeom>
        </p:spPr>
        <p:txBody>
          <a:bodyPr wrap="square">
            <a:spAutoFit/>
          </a:bodyPr>
          <a:lstStyle/>
          <a:p>
            <a:pPr>
              <a:spcAft>
                <a:spcPts val="1200"/>
              </a:spcAft>
            </a:pPr>
            <a:r>
              <a:rPr lang="en-US" dirty="0">
                <a:latin typeface="Book Antiqua" pitchFamily="18" charset="0"/>
                <a:cs typeface="Arial" pitchFamily="34" charset="0"/>
              </a:rPr>
              <a:t>220 MW Combined Cycle Gas Turbine IPPs – Compressor Damage</a:t>
            </a:r>
          </a:p>
          <a:p>
            <a:pPr marL="285750" indent="-285750">
              <a:spcAft>
                <a:spcPts val="1200"/>
              </a:spcAft>
              <a:buFont typeface="Arial" pitchFamily="34" charset="0"/>
              <a:buChar char="•"/>
            </a:pPr>
            <a:r>
              <a:rPr lang="en-US" dirty="0">
                <a:latin typeface="Book Antiqua" pitchFamily="18" charset="0"/>
                <a:cs typeface="Arial" pitchFamily="34" charset="0"/>
              </a:rPr>
              <a:t>8 x 6FA GE Turbines are installed in 4 CCGT power plants in Pakistan</a:t>
            </a:r>
          </a:p>
          <a:p>
            <a:pPr marL="285750" indent="-285750">
              <a:spcAft>
                <a:spcPts val="1200"/>
              </a:spcAft>
              <a:buFont typeface="Arial" pitchFamily="34" charset="0"/>
              <a:buChar char="•"/>
            </a:pPr>
            <a:r>
              <a:rPr lang="en-US" dirty="0">
                <a:latin typeface="Book Antiqua" pitchFamily="18" charset="0"/>
                <a:cs typeface="Arial" pitchFamily="34" charset="0"/>
              </a:rPr>
              <a:t>6 of these have suffered damages to their compressors since 2012 whilst in operational phase, almost similar causation. </a:t>
            </a:r>
          </a:p>
          <a:p>
            <a:pPr marL="285750" indent="-285750">
              <a:spcAft>
                <a:spcPts val="1200"/>
              </a:spcAft>
              <a:buFont typeface="Arial" pitchFamily="34" charset="0"/>
              <a:buChar char="•"/>
            </a:pPr>
            <a:r>
              <a:rPr lang="en-US" dirty="0">
                <a:latin typeface="Book Antiqua" pitchFamily="18" charset="0"/>
                <a:cs typeface="Arial" pitchFamily="34" charset="0"/>
              </a:rPr>
              <a:t>Property Damage range – PKR 50 M to PKR 1 Billion.</a:t>
            </a:r>
          </a:p>
          <a:p>
            <a:pPr marL="285750" indent="-285750">
              <a:spcAft>
                <a:spcPts val="1200"/>
              </a:spcAft>
              <a:buFont typeface="Arial" pitchFamily="34" charset="0"/>
              <a:buChar char="•"/>
            </a:pPr>
            <a:r>
              <a:rPr lang="en-US" dirty="0">
                <a:latin typeface="Book Antiqua" pitchFamily="18" charset="0"/>
                <a:cs typeface="Arial" pitchFamily="34" charset="0"/>
              </a:rPr>
              <a:t>Business Interruption -  PKR 70 M to PKR 200 M </a:t>
            </a:r>
          </a:p>
          <a:p>
            <a:pPr marL="285750" indent="-285750">
              <a:spcAft>
                <a:spcPts val="1200"/>
              </a:spcAft>
              <a:buFont typeface="Arial" pitchFamily="34" charset="0"/>
              <a:buChar char="•"/>
            </a:pPr>
            <a:r>
              <a:rPr lang="en-US" dirty="0">
                <a:latin typeface="Book Antiqua" pitchFamily="18" charset="0"/>
                <a:cs typeface="Arial" pitchFamily="34" charset="0"/>
              </a:rPr>
              <a:t>Interruption periods - 1 to 4 months </a:t>
            </a:r>
          </a:p>
          <a:p>
            <a:pPr marL="285750" indent="-285750">
              <a:spcAft>
                <a:spcPts val="1200"/>
              </a:spcAft>
              <a:buFont typeface="Arial" pitchFamily="34" charset="0"/>
              <a:buChar char="•"/>
            </a:pPr>
            <a:r>
              <a:rPr lang="en-US" dirty="0">
                <a:latin typeface="Book Antiqua" pitchFamily="18" charset="0"/>
                <a:cs typeface="Arial" pitchFamily="34" charset="0"/>
              </a:rPr>
              <a:t>An underwriting nightmare!</a:t>
            </a:r>
          </a:p>
          <a:p>
            <a:pPr marL="285750" indent="-285750">
              <a:spcAft>
                <a:spcPts val="1200"/>
              </a:spcAft>
              <a:buFont typeface="Arial" pitchFamily="34" charset="0"/>
              <a:buChar char="•"/>
            </a:pPr>
            <a:r>
              <a:rPr lang="en-US" dirty="0" smtClean="0">
                <a:latin typeface="Book Antiqua" pitchFamily="18" charset="0"/>
                <a:cs typeface="Arial" pitchFamily="34" charset="0"/>
              </a:rPr>
              <a:t>Each RCA took several months. – </a:t>
            </a:r>
            <a:r>
              <a:rPr lang="en-US" dirty="0">
                <a:latin typeface="Book Antiqua" pitchFamily="18" charset="0"/>
                <a:cs typeface="Arial" pitchFamily="34" charset="0"/>
              </a:rPr>
              <a:t>stress corrosion cracking of 1 blade leading to subsequent damages or were these design faults or were a result of </a:t>
            </a:r>
            <a:r>
              <a:rPr lang="en-US" dirty="0" err="1">
                <a:latin typeface="Book Antiqua" pitchFamily="18" charset="0"/>
                <a:cs typeface="Arial" pitchFamily="34" charset="0"/>
              </a:rPr>
              <a:t>behaviour</a:t>
            </a:r>
            <a:r>
              <a:rPr lang="en-US" dirty="0">
                <a:latin typeface="Book Antiqua" pitchFamily="18" charset="0"/>
                <a:cs typeface="Arial" pitchFamily="34" charset="0"/>
              </a:rPr>
              <a:t> of the Grid in Pakistan???</a:t>
            </a:r>
          </a:p>
          <a:p>
            <a:pPr marL="285750" indent="-285750">
              <a:spcAft>
                <a:spcPts val="1200"/>
              </a:spcAft>
              <a:buFont typeface="Arial" pitchFamily="34" charset="0"/>
              <a:buChar char="•"/>
            </a:pPr>
            <a:r>
              <a:rPr lang="en-US" dirty="0">
                <a:latin typeface="Book Antiqua" pitchFamily="18" charset="0"/>
                <a:cs typeface="Arial" pitchFamily="34" charset="0"/>
              </a:rPr>
              <a:t>No more incidents reported since the last 2 to 3 years after GE’s improvement in the materials of Compressor blades.</a:t>
            </a:r>
          </a:p>
        </p:txBody>
      </p:sp>
      <p:sp>
        <p:nvSpPr>
          <p:cNvPr id="4" name="Rectangle 3"/>
          <p:cNvSpPr/>
          <p:nvPr/>
        </p:nvSpPr>
        <p:spPr>
          <a:xfrm>
            <a:off x="566067" y="29028"/>
            <a:ext cx="7082962" cy="369332"/>
          </a:xfrm>
          <a:prstGeom prst="rect">
            <a:avLst/>
          </a:prstGeom>
        </p:spPr>
        <p:txBody>
          <a:bodyPr wrap="square">
            <a:spAutoFit/>
          </a:bodyPr>
          <a:lstStyle/>
          <a:p>
            <a:r>
              <a:rPr lang="en-US" b="1" dirty="0">
                <a:solidFill>
                  <a:srgbClr val="FF0000"/>
                </a:solidFill>
                <a:latin typeface="Book Antiqua" pitchFamily="18" charset="0"/>
                <a:cs typeface="Arial" pitchFamily="34" charset="0"/>
              </a:rPr>
              <a:t>Serial Losses in Gas Turbines (Combined Cycle Power Plants)</a:t>
            </a:r>
          </a:p>
        </p:txBody>
      </p:sp>
      <p:pic>
        <p:nvPicPr>
          <p:cNvPr id="6" name="Picture 5" descr="DSCN2422.JPG"/>
          <p:cNvPicPr>
            <a:picLocks/>
          </p:cNvPicPr>
          <p:nvPr/>
        </p:nvPicPr>
        <p:blipFill>
          <a:blip r:embed="rId2" cstate="print"/>
          <a:stretch>
            <a:fillRect/>
          </a:stretch>
        </p:blipFill>
        <p:spPr>
          <a:xfrm>
            <a:off x="8610600" y="379310"/>
            <a:ext cx="3200400" cy="2286000"/>
          </a:xfrm>
          <a:prstGeom prst="rect">
            <a:avLst/>
          </a:prstGeom>
          <a:ln>
            <a:solidFill>
              <a:schemeClr val="tx1"/>
            </a:solidFill>
          </a:ln>
        </p:spPr>
      </p:pic>
      <p:sp>
        <p:nvSpPr>
          <p:cNvPr id="3" name="Slide Number Placeholder 2"/>
          <p:cNvSpPr>
            <a:spLocks noGrp="1"/>
          </p:cNvSpPr>
          <p:nvPr>
            <p:ph type="sldNum" sz="quarter" idx="12"/>
          </p:nvPr>
        </p:nvSpPr>
        <p:spPr/>
        <p:txBody>
          <a:bodyPr/>
          <a:lstStyle/>
          <a:p>
            <a:fld id="{F7034058-0050-48B9-9031-36DEAC97E560}" type="slidenum">
              <a:rPr lang="en-US" smtClean="0"/>
              <a:pPr/>
              <a:t>17</a:t>
            </a:fld>
            <a:endParaRPr lang="en-US"/>
          </a:p>
        </p:txBody>
      </p:sp>
    </p:spTree>
    <p:extLst>
      <p:ext uri="{BB962C8B-B14F-4D97-AF65-F5344CB8AC3E}">
        <p14:creationId xmlns:p14="http://schemas.microsoft.com/office/powerpoint/2010/main" val="403747244"/>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1000"/>
                                        <p:tgtEl>
                                          <p:spTgt spid="4">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1000"/>
                                        <p:tgtEl>
                                          <p:spTgt spid="2">
                                            <p:txEl>
                                              <p:pRg st="1" end="1"/>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dissolve">
                                      <p:cBhvr>
                                        <p:cTn id="19" dur="1000"/>
                                        <p:tgtEl>
                                          <p:spTgt spid="2">
                                            <p:txEl>
                                              <p:pRg st="2" end="2"/>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dissolve">
                                      <p:cBhvr>
                                        <p:cTn id="23" dur="1000"/>
                                        <p:tgtEl>
                                          <p:spTgt spid="2">
                                            <p:txEl>
                                              <p:pRg st="3" end="3"/>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dissolve">
                                      <p:cBhvr>
                                        <p:cTn id="27" dur="1000"/>
                                        <p:tgtEl>
                                          <p:spTgt spid="2">
                                            <p:txEl>
                                              <p:pRg st="4" end="4"/>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dissolve">
                                      <p:cBhvr>
                                        <p:cTn id="31" dur="1000"/>
                                        <p:tgtEl>
                                          <p:spTgt spid="2">
                                            <p:txEl>
                                              <p:pRg st="5" end="5"/>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dissolve">
                                      <p:cBhvr>
                                        <p:cTn id="35" dur="1000"/>
                                        <p:tgtEl>
                                          <p:spTgt spid="2">
                                            <p:txEl>
                                              <p:pRg st="6" end="6"/>
                                            </p:txEl>
                                          </p:spTgt>
                                        </p:tgtEl>
                                      </p:cBhvr>
                                    </p:animEffect>
                                  </p:childTnLst>
                                </p:cTn>
                              </p:par>
                            </p:childTnLst>
                          </p:cTn>
                        </p:par>
                        <p:par>
                          <p:cTn id="36" fill="hold">
                            <p:stCondLst>
                              <p:cond delay="8000"/>
                            </p:stCondLst>
                            <p:childTnLst>
                              <p:par>
                                <p:cTn id="37" presetID="9" presetClass="entr" presetSubtype="0"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dissolve">
                                      <p:cBhvr>
                                        <p:cTn id="39" dur="1000"/>
                                        <p:tgtEl>
                                          <p:spTgt spid="2">
                                            <p:txEl>
                                              <p:pRg st="7" end="7"/>
                                            </p:txEl>
                                          </p:spTgt>
                                        </p:tgtEl>
                                      </p:cBhvr>
                                    </p:animEffect>
                                  </p:childTnLst>
                                </p:cTn>
                              </p:par>
                            </p:childTnLst>
                          </p:cTn>
                        </p:par>
                        <p:par>
                          <p:cTn id="40" fill="hold">
                            <p:stCondLst>
                              <p:cond delay="9000"/>
                            </p:stCondLst>
                            <p:childTnLst>
                              <p:par>
                                <p:cTn id="41" presetID="9" presetClass="entr" presetSubtype="0" fill="hold" nodeType="after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dissolve">
                                      <p:cBhvr>
                                        <p:cTn id="43" dur="1000"/>
                                        <p:tgtEl>
                                          <p:spTgt spid="2">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nodeType="clickEffect">
                                  <p:stCondLst>
                                    <p:cond delay="0"/>
                                  </p:stCondLst>
                                  <p:childTnLst>
                                    <p:animMotion origin="layout" path="M 0 -7.40741E-7 L -0.33125 0.27801 " pathEditMode="relative" rAng="0" ptsTypes="AA">
                                      <p:cBhvr>
                                        <p:cTn id="47" dur="2000" fill="hold"/>
                                        <p:tgtEl>
                                          <p:spTgt spid="6"/>
                                        </p:tgtEl>
                                        <p:attrNameLst>
                                          <p:attrName>ppt_x</p:attrName>
                                          <p:attrName>ppt_y</p:attrName>
                                        </p:attrNameLst>
                                      </p:cBhvr>
                                      <p:rCtr x="-16563" y="13889"/>
                                    </p:animMotion>
                                  </p:childTnLst>
                                </p:cTn>
                              </p:par>
                            </p:childTnLst>
                          </p:cTn>
                        </p:par>
                        <p:par>
                          <p:cTn id="48" fill="hold">
                            <p:stCondLst>
                              <p:cond delay="2000"/>
                            </p:stCondLst>
                            <p:childTnLst>
                              <p:par>
                                <p:cTn id="49" presetID="6" presetClass="emph" presetSubtype="0" fill="hold" nodeType="afterEffect">
                                  <p:stCondLst>
                                    <p:cond delay="0"/>
                                  </p:stCondLst>
                                  <p:childTnLst>
                                    <p:animScale>
                                      <p:cBhvr>
                                        <p:cTn id="50" dur="2000" fill="hold"/>
                                        <p:tgtEl>
                                          <p:spTgt spid="6"/>
                                        </p:tgtEl>
                                      </p:cBhvr>
                                      <p:by x="225000" y="2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consumer godown"/>
          <p:cNvPicPr>
            <a:picLocks noChangeAspect="1" noChangeArrowheads="1"/>
          </p:cNvPicPr>
          <p:nvPr/>
        </p:nvPicPr>
        <p:blipFill>
          <a:blip r:embed="rId2" cstate="print"/>
          <a:srcRect/>
          <a:stretch>
            <a:fillRect/>
          </a:stretch>
        </p:blipFill>
        <p:spPr bwMode="auto">
          <a:xfrm>
            <a:off x="8534400" y="478972"/>
            <a:ext cx="3135086" cy="2381250"/>
          </a:xfrm>
          <a:prstGeom prst="rect">
            <a:avLst/>
          </a:prstGeom>
          <a:noFill/>
        </p:spPr>
      </p:pic>
      <p:sp>
        <p:nvSpPr>
          <p:cNvPr id="2" name="Rectangle 1"/>
          <p:cNvSpPr/>
          <p:nvPr/>
        </p:nvSpPr>
        <p:spPr>
          <a:xfrm>
            <a:off x="827315" y="784860"/>
            <a:ext cx="7605486" cy="5232202"/>
          </a:xfrm>
          <a:prstGeom prst="rect">
            <a:avLst/>
          </a:prstGeom>
        </p:spPr>
        <p:txBody>
          <a:bodyPr wrap="square">
            <a:spAutoFit/>
          </a:bodyPr>
          <a:lstStyle/>
          <a:p>
            <a:pPr>
              <a:spcAft>
                <a:spcPts val="1200"/>
              </a:spcAft>
            </a:pP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Fire and Allied Perils Policy was taken for a Storage Risk</a:t>
            </a:r>
            <a:endParaRPr lang="en-US" sz="1600" dirty="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At </a:t>
            </a:r>
            <a:r>
              <a:rPr lang="en-US" sz="1600" dirty="0" smtClean="0">
                <a:latin typeface="Book Antiqua" pitchFamily="18" charset="0"/>
                <a:cs typeface="Arial" pitchFamily="34" charset="0"/>
              </a:rPr>
              <a:t>times, space problem arises.</a:t>
            </a:r>
          </a:p>
          <a:p>
            <a:pPr>
              <a:spcAft>
                <a:spcPts val="1200"/>
              </a:spcAft>
            </a:pPr>
            <a:r>
              <a:rPr lang="en-US" sz="1600" dirty="0" smtClean="0">
                <a:latin typeface="Book Antiqua" pitchFamily="18" charset="0"/>
                <a:cs typeface="Arial" pitchFamily="34" charset="0"/>
              </a:rPr>
              <a:t>Clients need to shift the goods </a:t>
            </a:r>
            <a:r>
              <a:rPr lang="en-US" sz="1600" dirty="0" smtClean="0">
                <a:latin typeface="Book Antiqua" pitchFamily="18" charset="0"/>
                <a:cs typeface="Arial" pitchFamily="34" charset="0"/>
              </a:rPr>
              <a:t>between various </a:t>
            </a:r>
            <a:r>
              <a:rPr lang="en-US" sz="1600" dirty="0" err="1" smtClean="0">
                <a:latin typeface="Book Antiqua" pitchFamily="18" charset="0"/>
                <a:cs typeface="Arial" pitchFamily="34" charset="0"/>
              </a:rPr>
              <a:t>godowns</a:t>
            </a:r>
            <a:r>
              <a:rPr lang="en-US" sz="1600" dirty="0" smtClean="0">
                <a:latin typeface="Book Antiqua" pitchFamily="18" charset="0"/>
                <a:cs typeface="Arial" pitchFamily="34" charset="0"/>
              </a:rPr>
              <a:t> </a:t>
            </a:r>
            <a:r>
              <a:rPr lang="en-US" sz="1600" dirty="0" smtClean="0">
                <a:latin typeface="Book Antiqua" pitchFamily="18" charset="0"/>
                <a:cs typeface="Arial" pitchFamily="34" charset="0"/>
              </a:rPr>
              <a:t>and at times to </a:t>
            </a:r>
            <a:r>
              <a:rPr lang="en-US" sz="1600" dirty="0" smtClean="0">
                <a:latin typeface="Book Antiqua" pitchFamily="18" charset="0"/>
                <a:cs typeface="Arial" pitchFamily="34" charset="0"/>
              </a:rPr>
              <a:t>one </a:t>
            </a:r>
            <a:r>
              <a:rPr lang="en-US" sz="1600" dirty="0" smtClean="0">
                <a:latin typeface="Book Antiqua" pitchFamily="18" charset="0"/>
                <a:cs typeface="Arial" pitchFamily="34" charset="0"/>
              </a:rPr>
              <a:t>big </a:t>
            </a:r>
            <a:r>
              <a:rPr lang="en-US" sz="1600" dirty="0" err="1" smtClean="0">
                <a:latin typeface="Book Antiqua" pitchFamily="18" charset="0"/>
                <a:cs typeface="Arial" pitchFamily="34" charset="0"/>
              </a:rPr>
              <a:t>godown</a:t>
            </a:r>
            <a:r>
              <a:rPr lang="en-US" sz="1600" dirty="0" smtClean="0">
                <a:latin typeface="Book Antiqua" pitchFamily="18" charset="0"/>
                <a:cs typeface="Arial" pitchFamily="34" charset="0"/>
              </a:rPr>
              <a:t> at same premises</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Clients also use </a:t>
            </a:r>
            <a:r>
              <a:rPr lang="en-US" sz="1600" dirty="0">
                <a:latin typeface="Book Antiqua" pitchFamily="18" charset="0"/>
                <a:cs typeface="Arial" pitchFamily="34" charset="0"/>
              </a:rPr>
              <a:t>different </a:t>
            </a:r>
            <a:r>
              <a:rPr lang="en-US" sz="1600" dirty="0" err="1">
                <a:latin typeface="Book Antiqua" pitchFamily="18" charset="0"/>
                <a:cs typeface="Arial" pitchFamily="34" charset="0"/>
              </a:rPr>
              <a:t>godowns</a:t>
            </a:r>
            <a:r>
              <a:rPr lang="en-US" sz="1600" dirty="0">
                <a:latin typeface="Book Antiqua" pitchFamily="18" charset="0"/>
                <a:cs typeface="Arial" pitchFamily="34" charset="0"/>
              </a:rPr>
              <a:t> at their </a:t>
            </a:r>
            <a:r>
              <a:rPr lang="en-US" sz="1600" dirty="0" smtClean="0">
                <a:latin typeface="Book Antiqua" pitchFamily="18" charset="0"/>
                <a:cs typeface="Arial" pitchFamily="34" charset="0"/>
              </a:rPr>
              <a:t>convenience which were located outside the premises </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None </a:t>
            </a:r>
            <a:r>
              <a:rPr lang="en-US" sz="1600" dirty="0" smtClean="0">
                <a:latin typeface="Book Antiqua" pitchFamily="18" charset="0"/>
                <a:cs typeface="Arial" pitchFamily="34" charset="0"/>
              </a:rPr>
              <a:t>of these </a:t>
            </a:r>
            <a:r>
              <a:rPr lang="en-US" sz="1600" dirty="0" smtClean="0">
                <a:latin typeface="Book Antiqua" pitchFamily="18" charset="0"/>
                <a:cs typeface="Arial" pitchFamily="34" charset="0"/>
              </a:rPr>
              <a:t>movements / changes </a:t>
            </a:r>
            <a:r>
              <a:rPr lang="en-US" sz="1600" dirty="0" smtClean="0">
                <a:latin typeface="Book Antiqua" pitchFamily="18" charset="0"/>
                <a:cs typeface="Arial" pitchFamily="34" charset="0"/>
              </a:rPr>
              <a:t>are advised to Insurer </a:t>
            </a:r>
          </a:p>
          <a:p>
            <a:pPr>
              <a:spcAft>
                <a:spcPts val="1200"/>
              </a:spcAft>
            </a:pPr>
            <a:r>
              <a:rPr lang="en-US" sz="1600" dirty="0" smtClean="0">
                <a:latin typeface="Book Antiqua" pitchFamily="18" charset="0"/>
                <a:cs typeface="Arial" pitchFamily="34" charset="0"/>
              </a:rPr>
              <a:t>Within few days of shifting fire incident </a:t>
            </a:r>
            <a:r>
              <a:rPr lang="en-US" sz="1600" dirty="0" smtClean="0">
                <a:latin typeface="Book Antiqua" pitchFamily="18" charset="0"/>
                <a:cs typeface="Arial" pitchFamily="34" charset="0"/>
              </a:rPr>
              <a:t>occurs</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Because of accumulation the exposure </a:t>
            </a:r>
            <a:r>
              <a:rPr lang="en-US" sz="1600" dirty="0" smtClean="0">
                <a:latin typeface="Book Antiqua" pitchFamily="18" charset="0"/>
                <a:cs typeface="Arial" pitchFamily="34" charset="0"/>
              </a:rPr>
              <a:t>has increased manifold</a:t>
            </a:r>
          </a:p>
          <a:p>
            <a:pPr>
              <a:spcAft>
                <a:spcPts val="1200"/>
              </a:spcAft>
            </a:pPr>
            <a:r>
              <a:rPr lang="en-US" sz="1600" dirty="0" smtClean="0">
                <a:latin typeface="Book Antiqua" pitchFamily="18" charset="0"/>
                <a:cs typeface="Arial" pitchFamily="34" charset="0"/>
              </a:rPr>
              <a:t>Address of the storage location outside the premises was not declared </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Warranties were applied</a:t>
            </a:r>
          </a:p>
          <a:p>
            <a:pPr>
              <a:spcAft>
                <a:spcPts val="1200"/>
              </a:spcAft>
            </a:pPr>
            <a:r>
              <a:rPr lang="en-US" sz="1600" dirty="0" smtClean="0">
                <a:latin typeface="Book Antiqua" pitchFamily="18" charset="0"/>
                <a:cs typeface="Arial" pitchFamily="34" charset="0"/>
              </a:rPr>
              <a:t>Limit of liability was defined</a:t>
            </a:r>
          </a:p>
          <a:p>
            <a:r>
              <a:rPr lang="en-US" sz="1600" dirty="0" smtClean="0">
                <a:latin typeface="Book Antiqua" pitchFamily="18" charset="0"/>
                <a:cs typeface="Arial" pitchFamily="34" charset="0"/>
              </a:rPr>
              <a:t>Loss was concluded at drastically lower values</a:t>
            </a:r>
          </a:p>
        </p:txBody>
      </p:sp>
      <p:sp>
        <p:nvSpPr>
          <p:cNvPr id="4" name="Rectangle 3"/>
          <p:cNvSpPr/>
          <p:nvPr/>
        </p:nvSpPr>
        <p:spPr>
          <a:xfrm>
            <a:off x="812798" y="159658"/>
            <a:ext cx="7112002" cy="369332"/>
          </a:xfrm>
          <a:prstGeom prst="rect">
            <a:avLst/>
          </a:prstGeom>
        </p:spPr>
        <p:txBody>
          <a:bodyPr wrap="square">
            <a:spAutoFit/>
          </a:bodyPr>
          <a:lstStyle/>
          <a:p>
            <a:r>
              <a:rPr lang="en-US" b="1" dirty="0" smtClean="0">
                <a:solidFill>
                  <a:srgbClr val="FF0000"/>
                </a:solidFill>
                <a:latin typeface="Book Antiqua" pitchFamily="18" charset="0"/>
                <a:cs typeface="Arial" pitchFamily="34" charset="0"/>
              </a:rPr>
              <a:t>Capacity Constraint of  Warehousing – Change in risk not notified</a:t>
            </a:r>
            <a:endParaRPr lang="en-US" dirty="0">
              <a:solidFill>
                <a:srgbClr val="FF0000"/>
              </a:solidFill>
              <a:latin typeface="Book Antiqua" pitchFamily="18" charset="0"/>
              <a:cs typeface="Arial" pitchFamily="34" charset="0"/>
            </a:endParaRPr>
          </a:p>
        </p:txBody>
      </p:sp>
      <p:pic>
        <p:nvPicPr>
          <p:cNvPr id="1026" name="Picture 2" descr="Image result for fire in godown"/>
          <p:cNvPicPr>
            <a:picLocks noChangeAspect="1" noChangeArrowheads="1"/>
          </p:cNvPicPr>
          <p:nvPr/>
        </p:nvPicPr>
        <p:blipFill>
          <a:blip r:embed="rId3" cstate="print"/>
          <a:srcRect/>
          <a:stretch>
            <a:fillRect/>
          </a:stretch>
        </p:blipFill>
        <p:spPr bwMode="auto">
          <a:xfrm>
            <a:off x="8547536" y="3124200"/>
            <a:ext cx="3144159" cy="2255157"/>
          </a:xfrm>
          <a:prstGeom prst="rect">
            <a:avLst/>
          </a:prstGeom>
          <a:noFill/>
        </p:spPr>
      </p:pic>
    </p:spTree>
    <p:extLst>
      <p:ext uri="{BB962C8B-B14F-4D97-AF65-F5344CB8AC3E}">
        <p14:creationId xmlns:p14="http://schemas.microsoft.com/office/powerpoint/2010/main" val="4286114451"/>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dissolve">
                                      <p:cBhvr>
                                        <p:cTn id="11" dur="1000"/>
                                        <p:tgtEl>
                                          <p:spTgt spid="2">
                                            <p:txEl>
                                              <p:pRg st="2" end="2"/>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1000"/>
                                        <p:tgtEl>
                                          <p:spTgt spid="2">
                                            <p:txEl>
                                              <p:pRg st="1" end="1"/>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dissolve">
                                      <p:cBhvr>
                                        <p:cTn id="19" dur="1000"/>
                                        <p:tgtEl>
                                          <p:spTgt spid="2">
                                            <p:txEl>
                                              <p:pRg st="3" end="3"/>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ssolve">
                                      <p:cBhvr>
                                        <p:cTn id="23" dur="1000"/>
                                        <p:tgtEl>
                                          <p:spTgt spid="2">
                                            <p:txEl>
                                              <p:pRg st="4" end="4"/>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1000"/>
                                        <p:tgtEl>
                                          <p:spTgt spid="2">
                                            <p:txEl>
                                              <p:pRg st="5" end="5"/>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dissolve">
                                      <p:cBhvr>
                                        <p:cTn id="31" dur="1000"/>
                                        <p:tgtEl>
                                          <p:spTgt spid="2">
                                            <p:txEl>
                                              <p:pRg st="6" end="6"/>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dissolve">
                                      <p:cBhvr>
                                        <p:cTn id="35" dur="1000"/>
                                        <p:tgtEl>
                                          <p:spTgt spid="2">
                                            <p:txEl>
                                              <p:pRg st="7" end="7"/>
                                            </p:txEl>
                                          </p:spTgt>
                                        </p:tgtEl>
                                      </p:cBhvr>
                                    </p:animEffect>
                                  </p:childTnLst>
                                </p:cTn>
                              </p:par>
                            </p:childTnLst>
                          </p:cTn>
                        </p:par>
                        <p:par>
                          <p:cTn id="36" fill="hold">
                            <p:stCondLst>
                              <p:cond delay="8000"/>
                            </p:stCondLst>
                            <p:childTnLst>
                              <p:par>
                                <p:cTn id="37" presetID="9" presetClass="entr" presetSubtype="0" fill="hold"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dissolve">
                                      <p:cBhvr>
                                        <p:cTn id="39" dur="1000"/>
                                        <p:tgtEl>
                                          <p:spTgt spid="2">
                                            <p:txEl>
                                              <p:pRg st="8" end="8"/>
                                            </p:txEl>
                                          </p:spTgt>
                                        </p:tgtEl>
                                      </p:cBhvr>
                                    </p:animEffect>
                                  </p:childTnLst>
                                </p:cTn>
                              </p:par>
                            </p:childTnLst>
                          </p:cTn>
                        </p:par>
                        <p:par>
                          <p:cTn id="40" fill="hold">
                            <p:stCondLst>
                              <p:cond delay="9000"/>
                            </p:stCondLst>
                            <p:childTnLst>
                              <p:par>
                                <p:cTn id="41" presetID="9" presetClass="entr" presetSubtype="0" fill="hold"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dissolve">
                                      <p:cBhvr>
                                        <p:cTn id="43" dur="1000"/>
                                        <p:tgtEl>
                                          <p:spTgt spid="2">
                                            <p:txEl>
                                              <p:pRg st="9" end="9"/>
                                            </p:txEl>
                                          </p:spTgt>
                                        </p:tgtEl>
                                      </p:cBhvr>
                                    </p:animEffect>
                                  </p:childTnLst>
                                </p:cTn>
                              </p:par>
                            </p:childTnLst>
                          </p:cTn>
                        </p:par>
                        <p:par>
                          <p:cTn id="44" fill="hold">
                            <p:stCondLst>
                              <p:cond delay="10000"/>
                            </p:stCondLst>
                            <p:childTnLst>
                              <p:par>
                                <p:cTn id="45" presetID="9" presetClass="entr" presetSubtype="0" fill="hold"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dissolve">
                                      <p:cBhvr>
                                        <p:cTn id="47" dur="1000"/>
                                        <p:tgtEl>
                                          <p:spTgt spid="2">
                                            <p:txEl>
                                              <p:pRg st="10" end="10"/>
                                            </p:txEl>
                                          </p:spTgt>
                                        </p:tgtEl>
                                      </p:cBhvr>
                                    </p:animEffect>
                                  </p:childTnLst>
                                </p:cTn>
                              </p:par>
                            </p:childTnLst>
                          </p:cTn>
                        </p:par>
                        <p:par>
                          <p:cTn id="48" fill="hold">
                            <p:stCondLst>
                              <p:cond delay="11000"/>
                            </p:stCondLst>
                            <p:childTnLst>
                              <p:par>
                                <p:cTn id="49" presetID="9" presetClass="entr" presetSubtype="0" fill="hold"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dissolve">
                                      <p:cBhvr>
                                        <p:cTn id="51" dur="1000"/>
                                        <p:tgtEl>
                                          <p:spTgt spid="2">
                                            <p:txEl>
                                              <p:pRg st="11" end="1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49" presetClass="path" presetSubtype="0" accel="50000" decel="50000" fill="hold" nodeType="clickEffect">
                                  <p:stCondLst>
                                    <p:cond delay="0"/>
                                  </p:stCondLst>
                                  <p:childTnLst>
                                    <p:animMotion origin="layout" path="M -2.24176E-6 2.59259E-6 L -0.39885 -0.14213 " pathEditMode="relative" rAng="0" ptsTypes="AA">
                                      <p:cBhvr>
                                        <p:cTn id="55" dur="2000" fill="hold"/>
                                        <p:tgtEl>
                                          <p:spTgt spid="1026"/>
                                        </p:tgtEl>
                                        <p:attrNameLst>
                                          <p:attrName>ppt_x</p:attrName>
                                          <p:attrName>ppt_y</p:attrName>
                                        </p:attrNameLst>
                                      </p:cBhvr>
                                      <p:rCtr x="-19943" y="-7106"/>
                                    </p:animMotion>
                                  </p:childTnLst>
                                </p:cTn>
                              </p:par>
                            </p:childTnLst>
                          </p:cTn>
                        </p:par>
                        <p:par>
                          <p:cTn id="56" fill="hold">
                            <p:stCondLst>
                              <p:cond delay="2000"/>
                            </p:stCondLst>
                            <p:childTnLst>
                              <p:par>
                                <p:cTn id="57" presetID="6" presetClass="emph" presetSubtype="0" fill="hold" nodeType="afterEffect">
                                  <p:stCondLst>
                                    <p:cond delay="0"/>
                                  </p:stCondLst>
                                  <p:childTnLst>
                                    <p:animScale>
                                      <p:cBhvr>
                                        <p:cTn id="58" dur="2000" fill="hold"/>
                                        <p:tgtEl>
                                          <p:spTgt spid="1026"/>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542" y="857393"/>
            <a:ext cx="8059058" cy="6063198"/>
          </a:xfrm>
          <a:prstGeom prst="rect">
            <a:avLst/>
          </a:prstGeom>
        </p:spPr>
        <p:txBody>
          <a:bodyPr wrap="square">
            <a:spAutoFit/>
          </a:bodyPr>
          <a:lstStyle/>
          <a:p>
            <a:pPr marL="285750" indent="-285750">
              <a:spcAft>
                <a:spcPts val="1200"/>
              </a:spcAft>
              <a:buFont typeface="Arial" pitchFamily="34" charset="0"/>
              <a:buChar char="•"/>
            </a:pPr>
            <a:r>
              <a:rPr lang="en-US" dirty="0">
                <a:latin typeface="Book Antiqua" pitchFamily="18" charset="0"/>
                <a:cs typeface="Arial" pitchFamily="34" charset="0"/>
              </a:rPr>
              <a:t>A spinning mill had pre-engineered panels construction with a false ceiling and </a:t>
            </a:r>
            <a:r>
              <a:rPr lang="en-US" dirty="0" err="1">
                <a:latin typeface="Book Antiqua" pitchFamily="18" charset="0"/>
                <a:cs typeface="Arial" pitchFamily="34" charset="0"/>
              </a:rPr>
              <a:t>fibre</a:t>
            </a:r>
            <a:r>
              <a:rPr lang="en-US" dirty="0">
                <a:latin typeface="Book Antiqua" pitchFamily="18" charset="0"/>
                <a:cs typeface="Arial" pitchFamily="34" charset="0"/>
              </a:rPr>
              <a:t> glass air-conditioning ducts. The whole process from blow room to auto cone was housed under one roof. </a:t>
            </a:r>
          </a:p>
          <a:p>
            <a:pPr marL="285750" indent="-285750">
              <a:spcAft>
                <a:spcPts val="1200"/>
              </a:spcAft>
              <a:buFont typeface="Arial" pitchFamily="34" charset="0"/>
              <a:buChar char="•"/>
            </a:pPr>
            <a:r>
              <a:rPr lang="en-US" dirty="0">
                <a:latin typeface="Book Antiqua" pitchFamily="18" charset="0"/>
                <a:cs typeface="Arial" pitchFamily="34" charset="0"/>
              </a:rPr>
              <a:t>PML was 50% of the total sum insured.</a:t>
            </a:r>
          </a:p>
          <a:p>
            <a:pPr marL="285750" indent="-285750">
              <a:spcAft>
                <a:spcPts val="1200"/>
              </a:spcAft>
              <a:buFont typeface="Arial" pitchFamily="34" charset="0"/>
              <a:buChar char="•"/>
            </a:pPr>
            <a:r>
              <a:rPr lang="en-US" dirty="0">
                <a:latin typeface="Book Antiqua" pitchFamily="18" charset="0"/>
                <a:cs typeface="Arial" pitchFamily="34" charset="0"/>
              </a:rPr>
              <a:t>Fire occurred in Blow Room, travelled through the false ceiling, fluff present above the false ceiling caught fire and engulfed the whole facility. The </a:t>
            </a:r>
            <a:r>
              <a:rPr lang="en-US" dirty="0" err="1">
                <a:latin typeface="Book Antiqua" pitchFamily="18" charset="0"/>
                <a:cs typeface="Arial" pitchFamily="34" charset="0"/>
              </a:rPr>
              <a:t>fibre</a:t>
            </a:r>
            <a:r>
              <a:rPr lang="en-US" dirty="0">
                <a:latin typeface="Book Antiqua" pitchFamily="18" charset="0"/>
                <a:cs typeface="Arial" pitchFamily="34" charset="0"/>
              </a:rPr>
              <a:t> glass ducts added as a catalyst. </a:t>
            </a:r>
          </a:p>
          <a:p>
            <a:pPr marL="285750" indent="-285750">
              <a:spcAft>
                <a:spcPts val="1200"/>
              </a:spcAft>
              <a:buFont typeface="Arial" pitchFamily="34" charset="0"/>
              <a:buChar char="•"/>
            </a:pPr>
            <a:r>
              <a:rPr lang="en-US" dirty="0">
                <a:latin typeface="Book Antiqua" pitchFamily="18" charset="0"/>
                <a:cs typeface="Arial" pitchFamily="34" charset="0"/>
              </a:rPr>
              <a:t>Result – Total loss of the complete Spinning Mill</a:t>
            </a:r>
          </a:p>
          <a:p>
            <a:pPr marL="285750" indent="-285750">
              <a:spcAft>
                <a:spcPts val="1200"/>
              </a:spcAft>
              <a:buFont typeface="Arial" pitchFamily="34" charset="0"/>
              <a:buChar char="•"/>
            </a:pPr>
            <a:r>
              <a:rPr lang="en-US" dirty="0">
                <a:latin typeface="Book Antiqua" pitchFamily="18" charset="0"/>
                <a:cs typeface="Arial" pitchFamily="34" charset="0"/>
              </a:rPr>
              <a:t>Claim </a:t>
            </a:r>
            <a:r>
              <a:rPr lang="en-US" dirty="0" smtClean="0">
                <a:latin typeface="Book Antiqua" pitchFamily="18" charset="0"/>
                <a:cs typeface="Arial" pitchFamily="34" charset="0"/>
              </a:rPr>
              <a:t>PKR </a:t>
            </a:r>
            <a:r>
              <a:rPr lang="en-US" dirty="0">
                <a:latin typeface="Book Antiqua" pitchFamily="18" charset="0"/>
                <a:cs typeface="Arial" pitchFamily="34" charset="0"/>
              </a:rPr>
              <a:t>1 billion </a:t>
            </a:r>
          </a:p>
          <a:p>
            <a:pPr marL="285750" indent="-285750">
              <a:spcAft>
                <a:spcPts val="1200"/>
              </a:spcAft>
              <a:buFont typeface="Arial" pitchFamily="34" charset="0"/>
              <a:buChar char="•"/>
            </a:pPr>
            <a:r>
              <a:rPr lang="en-US" dirty="0">
                <a:latin typeface="Book Antiqua" pitchFamily="18" charset="0"/>
                <a:cs typeface="Arial" pitchFamily="34" charset="0"/>
              </a:rPr>
              <a:t>Settled around </a:t>
            </a:r>
            <a:r>
              <a:rPr lang="en-US" dirty="0" smtClean="0">
                <a:latin typeface="Book Antiqua" pitchFamily="18" charset="0"/>
                <a:cs typeface="Arial" pitchFamily="34" charset="0"/>
              </a:rPr>
              <a:t>PKR </a:t>
            </a:r>
            <a:r>
              <a:rPr lang="en-US" dirty="0">
                <a:latin typeface="Book Antiqua" pitchFamily="18" charset="0"/>
                <a:cs typeface="Arial" pitchFamily="34" charset="0"/>
              </a:rPr>
              <a:t>600 million </a:t>
            </a:r>
          </a:p>
          <a:p>
            <a:pPr>
              <a:spcAft>
                <a:spcPts val="1200"/>
              </a:spcAft>
            </a:pPr>
            <a:r>
              <a:rPr lang="en-US" b="1" dirty="0">
                <a:latin typeface="Book Antiqua" pitchFamily="18" charset="0"/>
                <a:cs typeface="Arial" pitchFamily="34" charset="0"/>
              </a:rPr>
              <a:t>Lessons learnt</a:t>
            </a:r>
            <a:r>
              <a:rPr lang="en-US" b="1" dirty="0" smtClean="0">
                <a:latin typeface="Book Antiqua" pitchFamily="18" charset="0"/>
                <a:cs typeface="Arial" pitchFamily="34" charset="0"/>
              </a:rPr>
              <a:t>:</a:t>
            </a:r>
            <a:endParaRPr lang="en-US" b="1" dirty="0">
              <a:latin typeface="Book Antiqua" pitchFamily="18" charset="0"/>
              <a:cs typeface="Arial" pitchFamily="34" charset="0"/>
            </a:endParaRPr>
          </a:p>
          <a:p>
            <a:pPr marL="285750" indent="-285750">
              <a:spcAft>
                <a:spcPts val="1200"/>
              </a:spcAft>
              <a:buFont typeface="Arial" pitchFamily="34" charset="0"/>
              <a:buChar char="•"/>
            </a:pPr>
            <a:r>
              <a:rPr lang="en-US" dirty="0">
                <a:latin typeface="Book Antiqua" pitchFamily="18" charset="0"/>
                <a:cs typeface="Arial" pitchFamily="34" charset="0"/>
              </a:rPr>
              <a:t>Improper maintenance above the false ceiling.</a:t>
            </a:r>
          </a:p>
          <a:p>
            <a:pPr marL="285750" indent="-285750">
              <a:spcAft>
                <a:spcPts val="1200"/>
              </a:spcAft>
              <a:buFont typeface="Arial" pitchFamily="34" charset="0"/>
              <a:buChar char="•"/>
            </a:pPr>
            <a:r>
              <a:rPr lang="en-US" dirty="0">
                <a:latin typeface="Book Antiqua" pitchFamily="18" charset="0"/>
                <a:cs typeface="Arial" pitchFamily="34" charset="0"/>
              </a:rPr>
              <a:t>Fire retardant material of insulation used in pre-engineered panel constructions is critical. </a:t>
            </a:r>
          </a:p>
          <a:p>
            <a:pPr marL="285750" indent="-285750">
              <a:spcAft>
                <a:spcPts val="1200"/>
              </a:spcAft>
              <a:buFont typeface="Arial" pitchFamily="34" charset="0"/>
              <a:buChar char="•"/>
            </a:pPr>
            <a:r>
              <a:rPr lang="en-US" dirty="0">
                <a:latin typeface="Book Antiqua" pitchFamily="18" charset="0"/>
                <a:cs typeface="Arial" pitchFamily="34" charset="0"/>
              </a:rPr>
              <a:t>Proper Risk Inspections could have avoided this catastrophic loss. </a:t>
            </a:r>
          </a:p>
          <a:p>
            <a:pPr>
              <a:spcAft>
                <a:spcPts val="1200"/>
              </a:spcAft>
            </a:pPr>
            <a:endParaRPr lang="en-US" dirty="0">
              <a:latin typeface="Book Antiqua" pitchFamily="18" charset="0"/>
              <a:cs typeface="Arial" pitchFamily="34" charset="0"/>
            </a:endParaRPr>
          </a:p>
        </p:txBody>
      </p:sp>
      <p:sp>
        <p:nvSpPr>
          <p:cNvPr id="4" name="Rectangle 3"/>
          <p:cNvSpPr/>
          <p:nvPr/>
        </p:nvSpPr>
        <p:spPr>
          <a:xfrm>
            <a:off x="566066" y="29028"/>
            <a:ext cx="8157020" cy="369332"/>
          </a:xfrm>
          <a:prstGeom prst="rect">
            <a:avLst/>
          </a:prstGeom>
        </p:spPr>
        <p:txBody>
          <a:bodyPr wrap="square">
            <a:spAutoFit/>
          </a:bodyPr>
          <a:lstStyle/>
          <a:p>
            <a:r>
              <a:rPr lang="en-US" b="1" dirty="0">
                <a:solidFill>
                  <a:srgbClr val="FF0000"/>
                </a:solidFill>
                <a:latin typeface="Book Antiqua" pitchFamily="18" charset="0"/>
                <a:cs typeface="Arial" pitchFamily="34" charset="0"/>
              </a:rPr>
              <a:t>Spinning Mill completely </a:t>
            </a:r>
            <a:r>
              <a:rPr lang="en-US" b="1" dirty="0" smtClean="0">
                <a:solidFill>
                  <a:srgbClr val="FF0000"/>
                </a:solidFill>
                <a:latin typeface="Book Antiqua" pitchFamily="18" charset="0"/>
                <a:cs typeface="Arial" pitchFamily="34" charset="0"/>
              </a:rPr>
              <a:t>gutted – Improper Risk Management</a:t>
            </a:r>
            <a:endParaRPr lang="en-US" dirty="0">
              <a:solidFill>
                <a:srgbClr val="FF0000"/>
              </a:solidFill>
              <a:latin typeface="Book Antiqua" pitchFamily="18" charset="0"/>
              <a:cs typeface="Arial" pitchFamily="34" charset="0"/>
            </a:endParaRPr>
          </a:p>
        </p:txBody>
      </p:sp>
      <p:pic>
        <p:nvPicPr>
          <p:cNvPr id="7" name="Picture 6" descr="E:\CERM Seminar_21-03-2017\Presentation\Photograph No. 11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0600" y="381000"/>
            <a:ext cx="3200400" cy="2057400"/>
          </a:xfrm>
          <a:prstGeom prst="rect">
            <a:avLst/>
          </a:prstGeom>
          <a:noFill/>
          <a:ln>
            <a:solidFill>
              <a:schemeClr val="accent1"/>
            </a:solidFill>
          </a:ln>
        </p:spPr>
      </p:pic>
      <p:sp>
        <p:nvSpPr>
          <p:cNvPr id="3" name="Slide Number Placeholder 2"/>
          <p:cNvSpPr>
            <a:spLocks noGrp="1"/>
          </p:cNvSpPr>
          <p:nvPr>
            <p:ph type="sldNum" sz="quarter" idx="12"/>
          </p:nvPr>
        </p:nvSpPr>
        <p:spPr/>
        <p:txBody>
          <a:bodyPr/>
          <a:lstStyle/>
          <a:p>
            <a:fld id="{F7034058-0050-48B9-9031-36DEAC97E560}" type="slidenum">
              <a:rPr lang="en-US" smtClean="0"/>
              <a:pPr/>
              <a:t>19</a:t>
            </a:fld>
            <a:endParaRPr lang="en-US"/>
          </a:p>
        </p:txBody>
      </p:sp>
    </p:spTree>
    <p:extLst>
      <p:ext uri="{BB962C8B-B14F-4D97-AF65-F5344CB8AC3E}">
        <p14:creationId xmlns:p14="http://schemas.microsoft.com/office/powerpoint/2010/main" val="295517621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blinds(horizontal)">
                                      <p:cBhvr>
                                        <p:cTn id="11" dur="500"/>
                                        <p:tgtEl>
                                          <p:spTgt spid="2">
                                            <p:txEl>
                                              <p:pRg st="0" end="0"/>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linds(horizontal)">
                                      <p:cBhvr>
                                        <p:cTn id="15" dur="500"/>
                                        <p:tgtEl>
                                          <p:spTgt spid="2">
                                            <p:txEl>
                                              <p:pRg st="1" end="1"/>
                                            </p:txEl>
                                          </p:spTgt>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blinds(horizontal)">
                                      <p:cBhvr>
                                        <p:cTn id="19" dur="500"/>
                                        <p:tgtEl>
                                          <p:spTgt spid="2">
                                            <p:txEl>
                                              <p:pRg st="2" end="2"/>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blinds(horizontal)">
                                      <p:cBhvr>
                                        <p:cTn id="23" dur="500"/>
                                        <p:tgtEl>
                                          <p:spTgt spid="2">
                                            <p:txEl>
                                              <p:pRg st="3" end="3"/>
                                            </p:txEl>
                                          </p:spTgt>
                                        </p:tgtEl>
                                      </p:cBhvr>
                                    </p:animEffect>
                                  </p:childTnLst>
                                </p:cTn>
                              </p:par>
                            </p:childTnLst>
                          </p:cTn>
                        </p:par>
                        <p:par>
                          <p:cTn id="24" fill="hold">
                            <p:stCondLst>
                              <p:cond delay="2500"/>
                            </p:stCondLst>
                            <p:childTnLst>
                              <p:par>
                                <p:cTn id="25" presetID="3" presetClass="entr" presetSubtype="1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par>
                          <p:cTn id="28" fill="hold">
                            <p:stCondLst>
                              <p:cond delay="3000"/>
                            </p:stCondLst>
                            <p:childTnLst>
                              <p:par>
                                <p:cTn id="29" presetID="3" presetClass="entr" presetSubtype="1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blinds(horizontal)">
                                      <p:cBhvr>
                                        <p:cTn id="31" dur="500"/>
                                        <p:tgtEl>
                                          <p:spTgt spid="2">
                                            <p:txEl>
                                              <p:pRg st="5" end="5"/>
                                            </p:txEl>
                                          </p:spTgt>
                                        </p:tgtEl>
                                      </p:cBhvr>
                                    </p:animEffect>
                                  </p:childTnLst>
                                </p:cTn>
                              </p:par>
                            </p:childTnLst>
                          </p:cTn>
                        </p:par>
                        <p:par>
                          <p:cTn id="32" fill="hold">
                            <p:stCondLst>
                              <p:cond delay="3500"/>
                            </p:stCondLst>
                            <p:childTnLst>
                              <p:par>
                                <p:cTn id="33" presetID="3" presetClass="entr" presetSubtype="1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blinds(horizontal)">
                                      <p:cBhvr>
                                        <p:cTn id="35" dur="500"/>
                                        <p:tgtEl>
                                          <p:spTgt spid="2">
                                            <p:txEl>
                                              <p:pRg st="6" end="6"/>
                                            </p:txEl>
                                          </p:spTgt>
                                        </p:tgtEl>
                                      </p:cBhvr>
                                    </p:animEffect>
                                  </p:childTnLst>
                                </p:cTn>
                              </p:par>
                            </p:childTnLst>
                          </p:cTn>
                        </p:par>
                        <p:par>
                          <p:cTn id="36" fill="hold">
                            <p:stCondLst>
                              <p:cond delay="4000"/>
                            </p:stCondLst>
                            <p:childTnLst>
                              <p:par>
                                <p:cTn id="37" presetID="3" presetClass="entr" presetSubtype="10"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blinds(horizontal)">
                                      <p:cBhvr>
                                        <p:cTn id="39" dur="500"/>
                                        <p:tgtEl>
                                          <p:spTgt spid="2">
                                            <p:txEl>
                                              <p:pRg st="7" end="7"/>
                                            </p:txEl>
                                          </p:spTgt>
                                        </p:tgtEl>
                                      </p:cBhvr>
                                    </p:animEffect>
                                  </p:childTnLst>
                                </p:cTn>
                              </p:par>
                            </p:childTnLst>
                          </p:cTn>
                        </p:par>
                        <p:par>
                          <p:cTn id="40" fill="hold">
                            <p:stCondLst>
                              <p:cond delay="4500"/>
                            </p:stCondLst>
                            <p:childTnLst>
                              <p:par>
                                <p:cTn id="41" presetID="3" presetClass="entr" presetSubtype="10" fill="hold" nodeType="after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blinds(horizontal)">
                                      <p:cBhvr>
                                        <p:cTn id="43" dur="500"/>
                                        <p:tgtEl>
                                          <p:spTgt spid="2">
                                            <p:txEl>
                                              <p:pRg st="8" end="8"/>
                                            </p:txEl>
                                          </p:spTgt>
                                        </p:tgtEl>
                                      </p:cBhvr>
                                    </p:animEffect>
                                  </p:childTnLst>
                                </p:cTn>
                              </p:par>
                            </p:childTnLst>
                          </p:cTn>
                        </p:par>
                        <p:par>
                          <p:cTn id="44" fill="hold">
                            <p:stCondLst>
                              <p:cond delay="5000"/>
                            </p:stCondLst>
                            <p:childTnLst>
                              <p:par>
                                <p:cTn id="45" presetID="3" presetClass="entr" presetSubtype="10" fill="hold" nodeType="after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linds(horizont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9" presetClass="path" presetSubtype="0" accel="50000" decel="50000" fill="hold" nodeType="clickEffect">
                                  <p:stCondLst>
                                    <p:cond delay="0"/>
                                  </p:stCondLst>
                                  <p:childTnLst>
                                    <p:animMotion origin="layout" path="M 2.72372E-6 4.44444E-6 L -0.33763 0.29444 " pathEditMode="relative" rAng="0" ptsTypes="AA">
                                      <p:cBhvr>
                                        <p:cTn id="51" dur="2000" fill="hold"/>
                                        <p:tgtEl>
                                          <p:spTgt spid="7"/>
                                        </p:tgtEl>
                                        <p:attrNameLst>
                                          <p:attrName>ppt_x</p:attrName>
                                          <p:attrName>ppt_y</p:attrName>
                                        </p:attrNameLst>
                                      </p:cBhvr>
                                      <p:rCtr x="-16882" y="14722"/>
                                    </p:animMotion>
                                  </p:childTnLst>
                                </p:cTn>
                              </p:par>
                            </p:childTnLst>
                          </p:cTn>
                        </p:par>
                        <p:par>
                          <p:cTn id="52" fill="hold">
                            <p:stCondLst>
                              <p:cond delay="2000"/>
                            </p:stCondLst>
                            <p:childTnLst>
                              <p:par>
                                <p:cTn id="53" presetID="6" presetClass="emph" presetSubtype="0" fill="hold" nodeType="afterEffect">
                                  <p:stCondLst>
                                    <p:cond delay="0"/>
                                  </p:stCondLst>
                                  <p:childTnLst>
                                    <p:animScale>
                                      <p:cBhvr>
                                        <p:cTn id="54" dur="2000" fill="hold"/>
                                        <p:tgtEl>
                                          <p:spTgt spid="7"/>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solidFill>
                  <a:srgbClr val="FF0000"/>
                </a:solidFill>
                <a:latin typeface="Book Antiqua" pitchFamily="18" charset="0"/>
              </a:rPr>
              <a:t>What is Your Why</a:t>
            </a:r>
            <a:endParaRPr lang="en-US" sz="6000" b="1" dirty="0">
              <a:solidFill>
                <a:srgbClr val="FF0000"/>
              </a:solidFill>
              <a:latin typeface="Book Antiqua" pitchFamily="18" charset="0"/>
            </a:endParaRPr>
          </a:p>
        </p:txBody>
      </p:sp>
      <p:sp>
        <p:nvSpPr>
          <p:cNvPr id="4" name="Slide Number Placeholder 3"/>
          <p:cNvSpPr>
            <a:spLocks noGrp="1"/>
          </p:cNvSpPr>
          <p:nvPr>
            <p:ph type="sldNum" sz="quarter" idx="12"/>
          </p:nvPr>
        </p:nvSpPr>
        <p:spPr/>
        <p:txBody>
          <a:bodyPr/>
          <a:lstStyle/>
          <a:p>
            <a:fld id="{F7034058-0050-48B9-9031-36DEAC97E560}" type="slidenum">
              <a:rPr lang="en-US" smtClean="0"/>
              <a:pPr/>
              <a:t>2</a:t>
            </a:fld>
            <a:endParaRPr lang="en-US"/>
          </a:p>
        </p:txBody>
      </p:sp>
      <p:pic>
        <p:nvPicPr>
          <p:cNvPr id="1026" name="Picture 2" descr="C:\Program Files (x86)\Microsoft Office\MEDIA\CAGCAT10\j0286034.wm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7000" y="2057400"/>
            <a:ext cx="72390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88621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xit" presetSubtype="4" fill="hold" nodeType="clickEffect">
                                  <p:stCondLst>
                                    <p:cond delay="0"/>
                                  </p:stCondLst>
                                  <p:childTnLst>
                                    <p:animEffect transition="out" filter="wipe(down)">
                                      <p:cBhvr>
                                        <p:cTn id="14" dur="500"/>
                                        <p:tgtEl>
                                          <p:spTgt spid="1026"/>
                                        </p:tgtEl>
                                      </p:cBhvr>
                                    </p:animEffect>
                                    <p:set>
                                      <p:cBhvr>
                                        <p:cTn id="15"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887" y="1030517"/>
            <a:ext cx="7329713" cy="3570208"/>
          </a:xfrm>
          <a:prstGeom prst="rect">
            <a:avLst/>
          </a:prstGeom>
        </p:spPr>
        <p:txBody>
          <a:bodyPr wrap="square">
            <a:spAutoFit/>
          </a:bodyPr>
          <a:lstStyle/>
          <a:p>
            <a:pPr>
              <a:spcAft>
                <a:spcPts val="1200"/>
              </a:spcAft>
            </a:pPr>
            <a:r>
              <a:rPr lang="en-US" sz="1600" dirty="0" smtClean="0">
                <a:latin typeface="Book Antiqua" pitchFamily="18" charset="0"/>
                <a:cs typeface="Arial" pitchFamily="34" charset="0"/>
              </a:rPr>
              <a:t>Claim under Contractor’s All Risks policy.</a:t>
            </a:r>
          </a:p>
          <a:p>
            <a:pPr>
              <a:spcAft>
                <a:spcPts val="1200"/>
              </a:spcAft>
            </a:pPr>
            <a:r>
              <a:rPr lang="en-US" sz="1600" dirty="0" smtClean="0">
                <a:latin typeface="Book Antiqua" pitchFamily="18" charset="0"/>
                <a:cs typeface="Arial" pitchFamily="34" charset="0"/>
              </a:rPr>
              <a:t>Insured claimed for Rs. 755 million.</a:t>
            </a:r>
          </a:p>
          <a:p>
            <a:pPr>
              <a:spcAft>
                <a:spcPts val="1200"/>
              </a:spcAft>
            </a:pPr>
            <a:r>
              <a:rPr lang="en-US" sz="1600" dirty="0" smtClean="0">
                <a:latin typeface="Book Antiqua" pitchFamily="18" charset="0"/>
                <a:cs typeface="Arial" pitchFamily="34" charset="0"/>
              </a:rPr>
              <a:t>Contract price increased due to additional work.</a:t>
            </a:r>
          </a:p>
          <a:p>
            <a:pPr>
              <a:spcAft>
                <a:spcPts val="1200"/>
              </a:spcAft>
            </a:pPr>
            <a:r>
              <a:rPr lang="en-US" sz="1600" dirty="0" smtClean="0">
                <a:latin typeface="Book Antiqua" pitchFamily="18" charset="0"/>
                <a:cs typeface="Arial" pitchFamily="34" charset="0"/>
              </a:rPr>
              <a:t>Material change in sum insured not notified to Insurer.</a:t>
            </a:r>
          </a:p>
          <a:p>
            <a:pPr>
              <a:spcAft>
                <a:spcPts val="1200"/>
              </a:spcAft>
            </a:pPr>
            <a:r>
              <a:rPr lang="en-US" sz="1600" dirty="0" smtClean="0">
                <a:latin typeface="Book Antiqua" pitchFamily="18" charset="0"/>
                <a:cs typeface="Arial" pitchFamily="34" charset="0"/>
              </a:rPr>
              <a:t>Contract work damaged due to flash flood but notified after 15 days.</a:t>
            </a:r>
          </a:p>
          <a:p>
            <a:pPr>
              <a:spcAft>
                <a:spcPts val="1200"/>
              </a:spcAft>
            </a:pPr>
            <a:r>
              <a:rPr lang="en-US" sz="1600" dirty="0" smtClean="0">
                <a:latin typeface="Book Antiqua" pitchFamily="18" charset="0"/>
                <a:cs typeface="Arial" pitchFamily="34" charset="0"/>
              </a:rPr>
              <a:t>Rehabilitation work started before the visit of loss adjuster.</a:t>
            </a:r>
          </a:p>
          <a:p>
            <a:pPr>
              <a:spcAft>
                <a:spcPts val="1200"/>
              </a:spcAft>
            </a:pPr>
            <a:r>
              <a:rPr lang="en-US" sz="1600" dirty="0" smtClean="0">
                <a:latin typeface="Book Antiqua" pitchFamily="18" charset="0"/>
                <a:cs typeface="Arial" pitchFamily="34" charset="0"/>
              </a:rPr>
              <a:t>Project was behind schedule.</a:t>
            </a:r>
          </a:p>
          <a:p>
            <a:pPr marL="285750" indent="-285750">
              <a:spcAft>
                <a:spcPts val="1200"/>
              </a:spcAft>
              <a:buFont typeface="Arial" pitchFamily="34" charset="0"/>
              <a:buChar char="•"/>
            </a:pPr>
            <a:r>
              <a:rPr lang="en-US" sz="1600" dirty="0" smtClean="0">
                <a:latin typeface="Book Antiqua" pitchFamily="18" charset="0"/>
                <a:cs typeface="Arial" pitchFamily="34" charset="0"/>
              </a:rPr>
              <a:t>Deviation allowed by 4 weeks.</a:t>
            </a:r>
          </a:p>
          <a:p>
            <a:pPr algn="just"/>
            <a:r>
              <a:rPr lang="en-US" sz="1600" dirty="0" smtClean="0">
                <a:latin typeface="Book Antiqua" pitchFamily="18" charset="0"/>
                <a:cs typeface="Arial" pitchFamily="34" charset="0"/>
              </a:rPr>
              <a:t>On account of above breaches the loss was repudiated.</a:t>
            </a:r>
            <a:r>
              <a:rPr lang="en-US" dirty="0" smtClean="0">
                <a:latin typeface="Book Antiqua" pitchFamily="18" charset="0"/>
                <a:cs typeface="Arial" pitchFamily="34" charset="0"/>
              </a:rPr>
              <a:t>   	</a:t>
            </a:r>
            <a:endParaRPr lang="en-US" sz="1600" dirty="0">
              <a:latin typeface="Book Antiqua" pitchFamily="18" charset="0"/>
            </a:endParaRPr>
          </a:p>
        </p:txBody>
      </p:sp>
      <p:sp>
        <p:nvSpPr>
          <p:cNvPr id="4" name="Rectangle 3"/>
          <p:cNvSpPr/>
          <p:nvPr/>
        </p:nvSpPr>
        <p:spPr>
          <a:xfrm>
            <a:off x="754746" y="261259"/>
            <a:ext cx="7376883" cy="369332"/>
          </a:xfrm>
          <a:prstGeom prst="rect">
            <a:avLst/>
          </a:prstGeom>
        </p:spPr>
        <p:txBody>
          <a:bodyPr wrap="square">
            <a:spAutoFit/>
          </a:bodyPr>
          <a:lstStyle/>
          <a:p>
            <a:r>
              <a:rPr lang="en-US" b="1" dirty="0" smtClean="0">
                <a:solidFill>
                  <a:srgbClr val="FF0000"/>
                </a:solidFill>
                <a:latin typeface="Book Antiqua" pitchFamily="18" charset="0"/>
                <a:cs typeface="Arial" pitchFamily="34" charset="0"/>
              </a:rPr>
              <a:t>Damage to contract work – Contract price increase not notified</a:t>
            </a:r>
            <a:endParaRPr lang="en-US" dirty="0">
              <a:solidFill>
                <a:srgbClr val="FF0000"/>
              </a:solidFill>
              <a:latin typeface="Book Antiqua" pitchFamily="18" charset="0"/>
              <a:cs typeface="Arial" pitchFamily="34" charset="0"/>
            </a:endParaRPr>
          </a:p>
        </p:txBody>
      </p:sp>
      <p:sp>
        <p:nvSpPr>
          <p:cNvPr id="1026" name="AutoShape 2" descr="Image result for confectionery warehous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2" descr="Image result for contractor work"/>
          <p:cNvPicPr>
            <a:picLocks noChangeAspect="1" noChangeArrowheads="1"/>
          </p:cNvPicPr>
          <p:nvPr/>
        </p:nvPicPr>
        <p:blipFill>
          <a:blip r:embed="rId2" cstate="print"/>
          <a:srcRect/>
          <a:stretch>
            <a:fillRect/>
          </a:stretch>
        </p:blipFill>
        <p:spPr bwMode="auto">
          <a:xfrm>
            <a:off x="8131629" y="534534"/>
            <a:ext cx="3831771" cy="2589666"/>
          </a:xfrm>
          <a:prstGeom prst="rect">
            <a:avLst/>
          </a:prstGeom>
          <a:noFill/>
        </p:spPr>
      </p:pic>
      <p:pic>
        <p:nvPicPr>
          <p:cNvPr id="8" name="Picture 4" descr="Image result for contractor work"/>
          <p:cNvPicPr>
            <a:picLocks noChangeAspect="1" noChangeArrowheads="1"/>
          </p:cNvPicPr>
          <p:nvPr/>
        </p:nvPicPr>
        <p:blipFill>
          <a:blip r:embed="rId3" cstate="print"/>
          <a:srcRect/>
          <a:stretch>
            <a:fillRect/>
          </a:stretch>
        </p:blipFill>
        <p:spPr bwMode="auto">
          <a:xfrm>
            <a:off x="8458200" y="3886200"/>
            <a:ext cx="3196318" cy="2051957"/>
          </a:xfrm>
          <a:prstGeom prst="rect">
            <a:avLst/>
          </a:prstGeom>
          <a:noFill/>
        </p:spPr>
      </p:pic>
      <p:sp>
        <p:nvSpPr>
          <p:cNvPr id="3" name="Slide Number Placeholder 2"/>
          <p:cNvSpPr>
            <a:spLocks noGrp="1"/>
          </p:cNvSpPr>
          <p:nvPr>
            <p:ph type="sldNum" sz="quarter" idx="12"/>
          </p:nvPr>
        </p:nvSpPr>
        <p:spPr/>
        <p:txBody>
          <a:bodyPr/>
          <a:lstStyle/>
          <a:p>
            <a:fld id="{F7034058-0050-48B9-9031-36DEAC97E560}" type="slidenum">
              <a:rPr lang="en-US" smtClean="0"/>
              <a:pPr/>
              <a:t>20</a:t>
            </a:fld>
            <a:endParaRPr lang="en-US"/>
          </a:p>
        </p:txBody>
      </p:sp>
    </p:spTree>
    <p:extLst>
      <p:ext uri="{BB962C8B-B14F-4D97-AF65-F5344CB8AC3E}">
        <p14:creationId xmlns:p14="http://schemas.microsoft.com/office/powerpoint/2010/main" val="369503858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1000"/>
                                        <p:tgtEl>
                                          <p:spTgt spid="2">
                                            <p:txEl>
                                              <p:pRg st="1" end="1"/>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dissolve">
                                      <p:cBhvr>
                                        <p:cTn id="19" dur="1000"/>
                                        <p:tgtEl>
                                          <p:spTgt spid="2">
                                            <p:txEl>
                                              <p:pRg st="2" end="2"/>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dissolve">
                                      <p:cBhvr>
                                        <p:cTn id="23" dur="1000"/>
                                        <p:tgtEl>
                                          <p:spTgt spid="2">
                                            <p:txEl>
                                              <p:pRg st="3" end="3"/>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dissolve">
                                      <p:cBhvr>
                                        <p:cTn id="27" dur="1000"/>
                                        <p:tgtEl>
                                          <p:spTgt spid="2">
                                            <p:txEl>
                                              <p:pRg st="4" end="4"/>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dissolve">
                                      <p:cBhvr>
                                        <p:cTn id="31" dur="1000"/>
                                        <p:tgtEl>
                                          <p:spTgt spid="2">
                                            <p:txEl>
                                              <p:pRg st="5" end="5"/>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dissolve">
                                      <p:cBhvr>
                                        <p:cTn id="35" dur="1000"/>
                                        <p:tgtEl>
                                          <p:spTgt spid="2">
                                            <p:txEl>
                                              <p:pRg st="6" end="6"/>
                                            </p:txEl>
                                          </p:spTgt>
                                        </p:tgtEl>
                                      </p:cBhvr>
                                    </p:animEffect>
                                  </p:childTnLst>
                                </p:cTn>
                              </p:par>
                            </p:childTnLst>
                          </p:cTn>
                        </p:par>
                        <p:par>
                          <p:cTn id="36" fill="hold">
                            <p:stCondLst>
                              <p:cond delay="8000"/>
                            </p:stCondLst>
                            <p:childTnLst>
                              <p:par>
                                <p:cTn id="37" presetID="9" presetClass="entr" presetSubtype="0"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dissolve">
                                      <p:cBhvr>
                                        <p:cTn id="39" dur="1000"/>
                                        <p:tgtEl>
                                          <p:spTgt spid="2">
                                            <p:txEl>
                                              <p:pRg st="7" end="7"/>
                                            </p:txEl>
                                          </p:spTgt>
                                        </p:tgtEl>
                                      </p:cBhvr>
                                    </p:animEffect>
                                  </p:childTnLst>
                                </p:cTn>
                              </p:par>
                            </p:childTnLst>
                          </p:cTn>
                        </p:par>
                        <p:par>
                          <p:cTn id="40" fill="hold">
                            <p:stCondLst>
                              <p:cond delay="9000"/>
                            </p:stCondLst>
                            <p:childTnLst>
                              <p:par>
                                <p:cTn id="41" presetID="9" presetClass="entr" presetSubtype="0" fill="hold" nodeType="after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dissolve">
                                      <p:cBhvr>
                                        <p:cTn id="43" dur="1000"/>
                                        <p:tgtEl>
                                          <p:spTgt spid="2">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9" presetClass="path" presetSubtype="0" accel="50000" decel="50000" fill="hold" nodeType="clickEffect">
                                  <p:stCondLst>
                                    <p:cond delay="0"/>
                                  </p:stCondLst>
                                  <p:childTnLst>
                                    <p:animMotion origin="layout" path="M -1.87313E-6 -3.7037E-6 L -0.40615 -0.2162 " pathEditMode="relative" rAng="0" ptsTypes="AA">
                                      <p:cBhvr>
                                        <p:cTn id="47" dur="2000" fill="hold"/>
                                        <p:tgtEl>
                                          <p:spTgt spid="8"/>
                                        </p:tgtEl>
                                        <p:attrNameLst>
                                          <p:attrName>ppt_x</p:attrName>
                                          <p:attrName>ppt_y</p:attrName>
                                        </p:attrNameLst>
                                      </p:cBhvr>
                                      <p:rCtr x="-20307" y="-10810"/>
                                    </p:animMotion>
                                  </p:childTnLst>
                                </p:cTn>
                              </p:par>
                            </p:childTnLst>
                          </p:cTn>
                        </p:par>
                        <p:par>
                          <p:cTn id="48" fill="hold">
                            <p:stCondLst>
                              <p:cond delay="2000"/>
                            </p:stCondLst>
                            <p:childTnLst>
                              <p:par>
                                <p:cTn id="49" presetID="6" presetClass="emph" presetSubtype="0" fill="hold" nodeType="afterEffect">
                                  <p:stCondLst>
                                    <p:cond delay="0"/>
                                  </p:stCondLst>
                                  <p:childTnLst>
                                    <p:animScale>
                                      <p:cBhvr>
                                        <p:cTn id="50" dur="2000" fill="hold"/>
                                        <p:tgtEl>
                                          <p:spTgt spid="8"/>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542" y="857393"/>
            <a:ext cx="7750629" cy="2062103"/>
          </a:xfrm>
          <a:prstGeom prst="rect">
            <a:avLst/>
          </a:prstGeom>
        </p:spPr>
        <p:txBody>
          <a:bodyPr wrap="square">
            <a:spAutoFit/>
          </a:bodyPr>
          <a:lstStyle/>
          <a:p>
            <a:pPr marL="285750" indent="-285750">
              <a:spcAft>
                <a:spcPts val="1200"/>
              </a:spcAft>
              <a:buFont typeface="Arial" pitchFamily="34" charset="0"/>
              <a:buChar char="•"/>
            </a:pPr>
            <a:r>
              <a:rPr lang="en-US" dirty="0" smtClean="0">
                <a:latin typeface="Book Antiqua" pitchFamily="18" charset="0"/>
                <a:cs typeface="Arial" pitchFamily="34" charset="0"/>
              </a:rPr>
              <a:t>Some of the new technologies introduced in Pakistan in the recent past include Wind </a:t>
            </a:r>
            <a:r>
              <a:rPr lang="en-US" dirty="0">
                <a:latin typeface="Book Antiqua" pitchFamily="18" charset="0"/>
                <a:cs typeface="Arial" pitchFamily="34" charset="0"/>
              </a:rPr>
              <a:t>farms and </a:t>
            </a:r>
            <a:r>
              <a:rPr lang="en-US" dirty="0" smtClean="0">
                <a:latin typeface="Book Antiqua" pitchFamily="18" charset="0"/>
                <a:cs typeface="Arial" pitchFamily="34" charset="0"/>
              </a:rPr>
              <a:t>Photovoltaic (Solar) plants. </a:t>
            </a:r>
            <a:endParaRPr lang="en-US" dirty="0">
              <a:latin typeface="Book Antiqua" pitchFamily="18" charset="0"/>
              <a:cs typeface="Arial" pitchFamily="34" charset="0"/>
            </a:endParaRPr>
          </a:p>
          <a:p>
            <a:pPr marL="285750" indent="-285750">
              <a:spcAft>
                <a:spcPts val="1200"/>
              </a:spcAft>
              <a:buFont typeface="Arial" pitchFamily="34" charset="0"/>
              <a:buChar char="•"/>
            </a:pPr>
            <a:r>
              <a:rPr lang="en-US" dirty="0" smtClean="0">
                <a:latin typeface="Book Antiqua" pitchFamily="18" charset="0"/>
                <a:cs typeface="Arial" pitchFamily="34" charset="0"/>
              </a:rPr>
              <a:t>Hence </a:t>
            </a:r>
            <a:r>
              <a:rPr lang="en-US" dirty="0">
                <a:latin typeface="Book Antiqua" pitchFamily="18" charset="0"/>
                <a:cs typeface="Arial" pitchFamily="34" charset="0"/>
              </a:rPr>
              <a:t>the perception of the risk </a:t>
            </a:r>
            <a:r>
              <a:rPr lang="en-US" dirty="0" err="1">
                <a:latin typeface="Book Antiqua" pitchFamily="18" charset="0"/>
                <a:cs typeface="Arial" pitchFamily="34" charset="0"/>
              </a:rPr>
              <a:t>vs</a:t>
            </a:r>
            <a:r>
              <a:rPr lang="en-US" dirty="0">
                <a:latin typeface="Book Antiqua" pitchFamily="18" charset="0"/>
                <a:cs typeface="Arial" pitchFamily="34" charset="0"/>
              </a:rPr>
              <a:t> actual experience in terms of </a:t>
            </a:r>
            <a:r>
              <a:rPr lang="en-US" dirty="0" smtClean="0">
                <a:latin typeface="Book Antiqua" pitchFamily="18" charset="0"/>
                <a:cs typeface="Arial" pitchFamily="34" charset="0"/>
              </a:rPr>
              <a:t>claims and causations not </a:t>
            </a:r>
            <a:r>
              <a:rPr lang="en-US" dirty="0">
                <a:latin typeface="Book Antiqua" pitchFamily="18" charset="0"/>
                <a:cs typeface="Arial" pitchFamily="34" charset="0"/>
              </a:rPr>
              <a:t>generally </a:t>
            </a:r>
            <a:r>
              <a:rPr lang="en-US" dirty="0" smtClean="0">
                <a:latin typeface="Book Antiqua" pitchFamily="18" charset="0"/>
                <a:cs typeface="Arial" pitchFamily="34" charset="0"/>
              </a:rPr>
              <a:t>available. </a:t>
            </a:r>
          </a:p>
          <a:p>
            <a:pPr marL="285750" indent="-285750">
              <a:spcAft>
                <a:spcPts val="1200"/>
              </a:spcAft>
              <a:buFont typeface="Arial" pitchFamily="34" charset="0"/>
              <a:buChar char="•"/>
            </a:pPr>
            <a:r>
              <a:rPr lang="en-US" dirty="0" smtClean="0">
                <a:latin typeface="Book Antiqua" pitchFamily="18" charset="0"/>
                <a:cs typeface="Arial" pitchFamily="34" charset="0"/>
              </a:rPr>
              <a:t>What can go wrong with a simple solar power plant module or a wind turbine installation? Here are some visuals to create awareness!</a:t>
            </a:r>
            <a:endParaRPr lang="en-US" dirty="0">
              <a:latin typeface="Book Antiqua" pitchFamily="18" charset="0"/>
              <a:cs typeface="Arial" pitchFamily="34" charset="0"/>
            </a:endParaRPr>
          </a:p>
        </p:txBody>
      </p:sp>
      <p:sp>
        <p:nvSpPr>
          <p:cNvPr id="4" name="Rectangle 3"/>
          <p:cNvSpPr/>
          <p:nvPr/>
        </p:nvSpPr>
        <p:spPr>
          <a:xfrm>
            <a:off x="566066" y="87868"/>
            <a:ext cx="9187534" cy="369332"/>
          </a:xfrm>
          <a:prstGeom prst="rect">
            <a:avLst/>
          </a:prstGeom>
        </p:spPr>
        <p:txBody>
          <a:bodyPr wrap="square">
            <a:spAutoFit/>
          </a:bodyPr>
          <a:lstStyle/>
          <a:p>
            <a:r>
              <a:rPr lang="en-US" b="1" dirty="0">
                <a:solidFill>
                  <a:srgbClr val="FF0000"/>
                </a:solidFill>
                <a:latin typeface="Book Antiqua" pitchFamily="18" charset="0"/>
                <a:cs typeface="Arial" pitchFamily="34" charset="0"/>
              </a:rPr>
              <a:t>New Technologies in Pakistan – </a:t>
            </a:r>
            <a:r>
              <a:rPr lang="en-US" b="1" dirty="0" smtClean="0">
                <a:solidFill>
                  <a:srgbClr val="FF0000"/>
                </a:solidFill>
                <a:latin typeface="Book Antiqua" pitchFamily="18" charset="0"/>
                <a:cs typeface="Arial" pitchFamily="34" charset="0"/>
              </a:rPr>
              <a:t>Underwriting perception </a:t>
            </a:r>
            <a:r>
              <a:rPr lang="en-US" b="1" dirty="0" err="1" smtClean="0">
                <a:solidFill>
                  <a:srgbClr val="FF0000"/>
                </a:solidFill>
                <a:latin typeface="Book Antiqua" pitchFamily="18" charset="0"/>
                <a:cs typeface="Arial" pitchFamily="34" charset="0"/>
              </a:rPr>
              <a:t>vs</a:t>
            </a:r>
            <a:r>
              <a:rPr lang="en-US" b="1" dirty="0" smtClean="0">
                <a:solidFill>
                  <a:srgbClr val="FF0000"/>
                </a:solidFill>
                <a:latin typeface="Book Antiqua" pitchFamily="18" charset="0"/>
                <a:cs typeface="Arial" pitchFamily="34" charset="0"/>
              </a:rPr>
              <a:t> Reality in the making</a:t>
            </a:r>
            <a:endParaRPr lang="en-US" dirty="0">
              <a:solidFill>
                <a:srgbClr val="FF0000"/>
              </a:solidFill>
              <a:latin typeface="Book Antiqua" pitchFamily="18" charset="0"/>
              <a:cs typeface="Arial" pitchFamily="34" charset="0"/>
            </a:endParaRPr>
          </a:p>
        </p:txBody>
      </p:sp>
      <p:sp>
        <p:nvSpPr>
          <p:cNvPr id="3" name="Slide Number Placeholder 2"/>
          <p:cNvSpPr>
            <a:spLocks noGrp="1"/>
          </p:cNvSpPr>
          <p:nvPr>
            <p:ph type="sldNum" sz="quarter" idx="12"/>
          </p:nvPr>
        </p:nvSpPr>
        <p:spPr/>
        <p:txBody>
          <a:bodyPr/>
          <a:lstStyle/>
          <a:p>
            <a:fld id="{F7034058-0050-48B9-9031-36DEAC97E560}" type="slidenum">
              <a:rPr lang="en-US" smtClean="0"/>
              <a:pPr/>
              <a:t>21</a:t>
            </a:fld>
            <a:endParaRPr lang="en-US"/>
          </a:p>
        </p:txBody>
      </p:sp>
    </p:spTree>
    <p:extLst>
      <p:ext uri="{BB962C8B-B14F-4D97-AF65-F5344CB8AC3E}">
        <p14:creationId xmlns:p14="http://schemas.microsoft.com/office/powerpoint/2010/main" val="929459062"/>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500"/>
                                        <p:tgtEl>
                                          <p:spTgt spid="2">
                                            <p:txEl>
                                              <p:pRg st="0" end="0"/>
                                            </p:txEl>
                                          </p:spTgt>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500"/>
                                        <p:tgtEl>
                                          <p:spTgt spid="2">
                                            <p:txEl>
                                              <p:pRg st="1" end="1"/>
                                            </p:txEl>
                                          </p:spTgt>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dissolve">
                                      <p:cBhvr>
                                        <p:cTn id="1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3010590D-29F0-48B3-9362-E466F7A7CCAB}" type="slidenum">
              <a:rPr lang="en-US" smtClean="0"/>
              <a:pPr/>
              <a:t>22</a:t>
            </a:fld>
            <a:endParaRPr lang="en-US"/>
          </a:p>
        </p:txBody>
      </p:sp>
      <p:sp>
        <p:nvSpPr>
          <p:cNvPr id="10" name="Rectangle 9"/>
          <p:cNvSpPr/>
          <p:nvPr/>
        </p:nvSpPr>
        <p:spPr>
          <a:xfrm>
            <a:off x="566066" y="29028"/>
            <a:ext cx="9644734" cy="646331"/>
          </a:xfrm>
          <a:prstGeom prst="rect">
            <a:avLst/>
          </a:prstGeom>
        </p:spPr>
        <p:txBody>
          <a:bodyPr wrap="square">
            <a:spAutoFit/>
          </a:bodyPr>
          <a:lstStyle/>
          <a:p>
            <a:r>
              <a:rPr lang="en-US" b="1" dirty="0">
                <a:solidFill>
                  <a:srgbClr val="FF0000"/>
                </a:solidFill>
                <a:latin typeface="Book Antiqua" pitchFamily="18" charset="0"/>
                <a:cs typeface="Arial" pitchFamily="34" charset="0"/>
              </a:rPr>
              <a:t>New Technologies in Pakistan – </a:t>
            </a:r>
            <a:r>
              <a:rPr lang="en-US" b="1" dirty="0" smtClean="0">
                <a:solidFill>
                  <a:srgbClr val="FF0000"/>
                </a:solidFill>
                <a:latin typeface="Book Antiqua" pitchFamily="18" charset="0"/>
                <a:cs typeface="Arial" pitchFamily="34" charset="0"/>
              </a:rPr>
              <a:t>Underwriting perception </a:t>
            </a:r>
            <a:r>
              <a:rPr lang="en-US" b="1" dirty="0" err="1" smtClean="0">
                <a:solidFill>
                  <a:srgbClr val="FF0000"/>
                </a:solidFill>
                <a:latin typeface="Book Antiqua" pitchFamily="18" charset="0"/>
                <a:cs typeface="Arial" pitchFamily="34" charset="0"/>
              </a:rPr>
              <a:t>vs</a:t>
            </a:r>
            <a:r>
              <a:rPr lang="en-US" b="1" dirty="0" smtClean="0">
                <a:solidFill>
                  <a:srgbClr val="FF0000"/>
                </a:solidFill>
                <a:latin typeface="Book Antiqua" pitchFamily="18" charset="0"/>
                <a:cs typeface="Arial" pitchFamily="34" charset="0"/>
              </a:rPr>
              <a:t> Reality in the making (continued)</a:t>
            </a:r>
            <a:endParaRPr lang="en-US" dirty="0">
              <a:solidFill>
                <a:srgbClr val="FF0000"/>
              </a:solidFill>
              <a:latin typeface="Book Antiqua" pitchFamily="18" charset="0"/>
              <a:cs typeface="Arial" pitchFamily="34" charset="0"/>
            </a:endParaRPr>
          </a:p>
        </p:txBody>
      </p:sp>
      <p:pic>
        <p:nvPicPr>
          <p:cNvPr id="3" name="Wind &amp; Solar panel slides.avi">
            <a:hlinkClick r:id="" action="ppaction://media"/>
          </p:cNvPr>
          <p:cNvPicPr>
            <a:picLocks noGrp="1"/>
          </p:cNvPicPr>
          <p:nvPr>
            <p:ph idx="1"/>
            <a:videoFile r:link="rId2"/>
            <p:extLst>
              <p:ext uri="{DAA4B4D4-6D71-4841-9C94-3DE7FCFB9230}">
                <p14:media xmlns:p14="http://schemas.microsoft.com/office/powerpoint/2010/main" r:embed="rId1">
                  <p14:fade out="750"/>
                </p14:media>
              </p:ext>
            </p:extLst>
          </p:nvPr>
        </p:nvPicPr>
        <p:blipFill>
          <a:blip r:embed="rId4"/>
          <a:stretch>
            <a:fillRect/>
          </a:stretch>
        </p:blipFill>
        <p:spPr>
          <a:xfrm>
            <a:off x="762000" y="1066800"/>
            <a:ext cx="10515600" cy="5029200"/>
          </a:xfrm>
        </p:spPr>
      </p:pic>
    </p:spTree>
    <p:extLst>
      <p:ext uri="{BB962C8B-B14F-4D97-AF65-F5344CB8AC3E}">
        <p14:creationId xmlns:p14="http://schemas.microsoft.com/office/powerpoint/2010/main" val="1630123980"/>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smtClean="0">
                <a:solidFill>
                  <a:srgbClr val="FF0000"/>
                </a:solidFill>
                <a:effectLst>
                  <a:outerShdw blurRad="50800" dist="38100" dir="2700000" algn="tl" rotWithShape="0">
                    <a:prstClr val="black">
                      <a:alpha val="40000"/>
                    </a:prstClr>
                  </a:outerShdw>
                </a:effectLst>
                <a:latin typeface="Book Antiqua" pitchFamily="18" charset="0"/>
              </a:rPr>
              <a:t>Case Study</a:t>
            </a:r>
            <a:endParaRPr lang="en-US" sz="5400" b="1" dirty="0">
              <a:solidFill>
                <a:srgbClr val="FF0000"/>
              </a:solidFill>
              <a:effectLst>
                <a:outerShdw blurRad="50800" dist="38100" dir="2700000" algn="tl" rotWithShape="0">
                  <a:prstClr val="black">
                    <a:alpha val="40000"/>
                  </a:prstClr>
                </a:outerShdw>
              </a:effectLst>
              <a:latin typeface="Book Antiqua" pitchFamily="18" charset="0"/>
            </a:endParaRPr>
          </a:p>
        </p:txBody>
      </p:sp>
      <p:sp>
        <p:nvSpPr>
          <p:cNvPr id="3" name="Slide Number Placeholder 2"/>
          <p:cNvSpPr>
            <a:spLocks noGrp="1"/>
          </p:cNvSpPr>
          <p:nvPr>
            <p:ph type="sldNum" sz="quarter" idx="12"/>
          </p:nvPr>
        </p:nvSpPr>
        <p:spPr/>
        <p:txBody>
          <a:bodyPr/>
          <a:lstStyle/>
          <a:p>
            <a:fld id="{F7034058-0050-48B9-9031-36DEAC97E560}" type="slidenum">
              <a:rPr lang="en-US" smtClean="0"/>
              <a:pPr/>
              <a:t>23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315" y="870865"/>
            <a:ext cx="7445828" cy="5509200"/>
          </a:xfrm>
          <a:prstGeom prst="rect">
            <a:avLst/>
          </a:prstGeom>
        </p:spPr>
        <p:txBody>
          <a:bodyPr wrap="square">
            <a:spAutoFit/>
          </a:bodyPr>
          <a:lstStyle/>
          <a:p>
            <a:pPr>
              <a:buFont typeface="Arial" charset="0"/>
              <a:buChar char="•"/>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A breakdown loss reported to the Insurers under All Risks Policy</a:t>
            </a:r>
            <a:r>
              <a:rPr lang="en-US" sz="1600" dirty="0">
                <a:latin typeface="Book Antiqua" pitchFamily="18" charset="0"/>
                <a:cs typeface="Arial" pitchFamily="34" charset="0"/>
              </a:rPr>
              <a:t> </a:t>
            </a:r>
            <a:endParaRPr lang="en-US" sz="1600" dirty="0" smtClean="0">
              <a:latin typeface="Book Antiqua" pitchFamily="18" charset="0"/>
              <a:cs typeface="Arial" pitchFamily="34" charset="0"/>
            </a:endParaRPr>
          </a:p>
          <a:p>
            <a:r>
              <a:rPr lang="en-US" sz="1600" i="1" dirty="0">
                <a:latin typeface="Book Antiqua" pitchFamily="18" charset="0"/>
                <a:cs typeface="Arial" pitchFamily="34" charset="0"/>
              </a:rPr>
              <a:t>(</a:t>
            </a:r>
            <a:r>
              <a:rPr lang="en-US" sz="1600" i="1" dirty="0" smtClean="0">
                <a:latin typeface="Book Antiqua" pitchFamily="18" charset="0"/>
                <a:cs typeface="Arial" pitchFamily="34" charset="0"/>
              </a:rPr>
              <a:t>which included design defect but excluded faulty workmanship)</a:t>
            </a:r>
          </a:p>
          <a:p>
            <a:pPr>
              <a:buFont typeface="Wingdings" pitchFamily="2" charset="2"/>
              <a:buChar char="Ø"/>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The insured </a:t>
            </a:r>
            <a:r>
              <a:rPr lang="en-US" sz="1600" dirty="0" smtClean="0">
                <a:latin typeface="Book Antiqua" pitchFamily="18" charset="0"/>
                <a:cs typeface="Arial" pitchFamily="34" charset="0"/>
              </a:rPr>
              <a:t>Manufacturing Unit  </a:t>
            </a:r>
            <a:r>
              <a:rPr lang="en-US" sz="1600" dirty="0" smtClean="0">
                <a:latin typeface="Book Antiqua" pitchFamily="18" charset="0"/>
                <a:cs typeface="Arial" pitchFamily="34" charset="0"/>
              </a:rPr>
              <a:t>started suffering huge losses only after three months of commercial operation.</a:t>
            </a:r>
          </a:p>
          <a:p>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Instead of identifying the root cause of the damages for its rectification, the insured opted to run the mill and kept the production going.</a:t>
            </a:r>
          </a:p>
          <a:p>
            <a:endParaRPr lang="en-US" sz="1600" dirty="0">
              <a:latin typeface="Book Antiqua" pitchFamily="18" charset="0"/>
              <a:cs typeface="Arial" pitchFamily="34" charset="0"/>
            </a:endParaRPr>
          </a:p>
          <a:p>
            <a:r>
              <a:rPr lang="en-US" sz="1600" dirty="0" smtClean="0">
                <a:latin typeface="Book Antiqua" pitchFamily="18" charset="0"/>
                <a:cs typeface="Arial" pitchFamily="34" charset="0"/>
              </a:rPr>
              <a:t>After several months of continuous losses, Insured realized that the planned production cannot be achieved.</a:t>
            </a:r>
          </a:p>
          <a:p>
            <a:pPr>
              <a:buFont typeface="Wingdings" pitchFamily="2" charset="2"/>
              <a:buChar char="Ø"/>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They took up the matter with the manufacturer of the plant for replacement of the machinery.</a:t>
            </a:r>
          </a:p>
          <a:p>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The manufacturer representative visited the mill and advised replacement of some parts, at the insured’s cost.</a:t>
            </a:r>
          </a:p>
          <a:p>
            <a:pPr>
              <a:buFont typeface="Arial" charset="0"/>
              <a:buChar char="•"/>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The Insurer were intimated of the losses  after six months and the amount claimed was exorbitant  which included  total  loss of the machinery, repair costs and  business interruption.</a:t>
            </a:r>
          </a:p>
        </p:txBody>
      </p:sp>
      <p:pic>
        <p:nvPicPr>
          <p:cNvPr id="3" name="Picture 2" descr="DSCN3517.JPG"/>
          <p:cNvPicPr>
            <a:picLocks noChangeAspect="1"/>
          </p:cNvPicPr>
          <p:nvPr/>
        </p:nvPicPr>
        <p:blipFill>
          <a:blip r:embed="rId2" cstate="print"/>
          <a:stretch>
            <a:fillRect/>
          </a:stretch>
        </p:blipFill>
        <p:spPr>
          <a:xfrm>
            <a:off x="8621486" y="478971"/>
            <a:ext cx="3309256" cy="2670629"/>
          </a:xfrm>
          <a:prstGeom prst="rect">
            <a:avLst/>
          </a:prstGeom>
        </p:spPr>
      </p:pic>
      <p:pic>
        <p:nvPicPr>
          <p:cNvPr id="4" name="Picture 3" descr="cold.jpg"/>
          <p:cNvPicPr>
            <a:picLocks noChangeAspect="1"/>
          </p:cNvPicPr>
          <p:nvPr/>
        </p:nvPicPr>
        <p:blipFill>
          <a:blip r:embed="rId3" cstate="print"/>
          <a:stretch>
            <a:fillRect/>
          </a:stretch>
        </p:blipFill>
        <p:spPr>
          <a:xfrm>
            <a:off x="8621485" y="3358904"/>
            <a:ext cx="3294744" cy="2620982"/>
          </a:xfrm>
          <a:prstGeom prst="rect">
            <a:avLst/>
          </a:prstGeom>
        </p:spPr>
      </p:pic>
      <p:sp>
        <p:nvSpPr>
          <p:cNvPr id="5" name="Rectangle 4"/>
          <p:cNvSpPr/>
          <p:nvPr/>
        </p:nvSpPr>
        <p:spPr>
          <a:xfrm>
            <a:off x="851205" y="443077"/>
            <a:ext cx="2557110" cy="646331"/>
          </a:xfrm>
          <a:prstGeom prst="rect">
            <a:avLst/>
          </a:prstGeom>
        </p:spPr>
        <p:txBody>
          <a:bodyPr wrap="none">
            <a:spAutoFit/>
          </a:bodyPr>
          <a:lstStyle/>
          <a:p>
            <a:r>
              <a:rPr lang="en-US"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CASE STUDY</a:t>
            </a:r>
          </a:p>
          <a:p>
            <a:r>
              <a:rPr lang="en-US"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An Industrial Concern</a:t>
            </a:r>
          </a:p>
        </p:txBody>
      </p:sp>
      <p:sp>
        <p:nvSpPr>
          <p:cNvPr id="6" name="Slide Number Placeholder 5"/>
          <p:cNvSpPr>
            <a:spLocks noGrp="1"/>
          </p:cNvSpPr>
          <p:nvPr>
            <p:ph type="sldNum" sz="quarter" idx="12"/>
          </p:nvPr>
        </p:nvSpPr>
        <p:spPr/>
        <p:txBody>
          <a:bodyPr/>
          <a:lstStyle/>
          <a:p>
            <a:fld id="{F7034058-0050-48B9-9031-36DEAC97E560}" type="slidenum">
              <a:rPr lang="en-US" smtClean="0"/>
              <a:pPr/>
              <a:t>24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1000"/>
                                        <p:tgtEl>
                                          <p:spTgt spid="3"/>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1000"/>
                                        <p:tgtEl>
                                          <p:spTgt spid="4"/>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dissolve">
                                      <p:cBhvr>
                                        <p:cTn id="19" dur="1000"/>
                                        <p:tgtEl>
                                          <p:spTgt spid="2">
                                            <p:txEl>
                                              <p:pRg st="1" end="1"/>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dissolve">
                                      <p:cBhvr>
                                        <p:cTn id="23" dur="1000"/>
                                        <p:tgtEl>
                                          <p:spTgt spid="2">
                                            <p:txEl>
                                              <p:pRg st="2" end="2"/>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dissolve">
                                      <p:cBhvr>
                                        <p:cTn id="27" dur="1000"/>
                                        <p:tgtEl>
                                          <p:spTgt spid="2">
                                            <p:txEl>
                                              <p:pRg st="4" end="4"/>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dissolve">
                                      <p:cBhvr>
                                        <p:cTn id="31" dur="1000"/>
                                        <p:tgtEl>
                                          <p:spTgt spid="2">
                                            <p:txEl>
                                              <p:pRg st="6" end="6"/>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dissolve">
                                      <p:cBhvr>
                                        <p:cTn id="35" dur="1000"/>
                                        <p:tgtEl>
                                          <p:spTgt spid="2">
                                            <p:txEl>
                                              <p:pRg st="8" end="8"/>
                                            </p:txEl>
                                          </p:spTgt>
                                        </p:tgtEl>
                                      </p:cBhvr>
                                    </p:animEffect>
                                  </p:childTnLst>
                                </p:cTn>
                              </p:par>
                            </p:childTnLst>
                          </p:cTn>
                        </p:par>
                        <p:par>
                          <p:cTn id="36" fill="hold">
                            <p:stCondLst>
                              <p:cond delay="8000"/>
                            </p:stCondLst>
                            <p:childTnLst>
                              <p:par>
                                <p:cTn id="37" presetID="9" presetClass="entr" presetSubtype="0" fill="hold" nodeType="after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animEffect transition="in" filter="dissolve">
                                      <p:cBhvr>
                                        <p:cTn id="39" dur="1000"/>
                                        <p:tgtEl>
                                          <p:spTgt spid="2">
                                            <p:txEl>
                                              <p:pRg st="10" end="10"/>
                                            </p:txEl>
                                          </p:spTgt>
                                        </p:tgtEl>
                                      </p:cBhvr>
                                    </p:animEffect>
                                  </p:childTnLst>
                                </p:cTn>
                              </p:par>
                            </p:childTnLst>
                          </p:cTn>
                        </p:par>
                        <p:par>
                          <p:cTn id="40" fill="hold">
                            <p:stCondLst>
                              <p:cond delay="9000"/>
                            </p:stCondLst>
                            <p:childTnLst>
                              <p:par>
                                <p:cTn id="41" presetID="9" presetClass="entr" presetSubtype="0" fill="hold" nodeType="after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dissolve">
                                      <p:cBhvr>
                                        <p:cTn id="43" dur="1000"/>
                                        <p:tgtEl>
                                          <p:spTgt spid="2">
                                            <p:txEl>
                                              <p:pRg st="12" end="12"/>
                                            </p:txEl>
                                          </p:spTgt>
                                        </p:tgtEl>
                                      </p:cBhvr>
                                    </p:animEffect>
                                  </p:childTnLst>
                                </p:cTn>
                              </p:par>
                            </p:childTnLst>
                          </p:cTn>
                        </p:par>
                        <p:par>
                          <p:cTn id="44" fill="hold">
                            <p:stCondLst>
                              <p:cond delay="10000"/>
                            </p:stCondLst>
                            <p:childTnLst>
                              <p:par>
                                <p:cTn id="45" presetID="9" presetClass="entr" presetSubtype="0" fill="hold" nodeType="afterEffect">
                                  <p:stCondLst>
                                    <p:cond delay="0"/>
                                  </p:stCondLst>
                                  <p:childTnLst>
                                    <p:set>
                                      <p:cBhvr>
                                        <p:cTn id="46" dur="1" fill="hold">
                                          <p:stCondLst>
                                            <p:cond delay="0"/>
                                          </p:stCondLst>
                                        </p:cTn>
                                        <p:tgtEl>
                                          <p:spTgt spid="2">
                                            <p:txEl>
                                              <p:pRg st="14" end="14"/>
                                            </p:txEl>
                                          </p:spTgt>
                                        </p:tgtEl>
                                        <p:attrNameLst>
                                          <p:attrName>style.visibility</p:attrName>
                                        </p:attrNameLst>
                                      </p:cBhvr>
                                      <p:to>
                                        <p:strVal val="visible"/>
                                      </p:to>
                                    </p:set>
                                    <p:animEffect transition="in" filter="dissolve">
                                      <p:cBhvr>
                                        <p:cTn id="47" dur="10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514" y="914400"/>
            <a:ext cx="8113486" cy="5016758"/>
          </a:xfrm>
          <a:prstGeom prst="rect">
            <a:avLst/>
          </a:prstGeom>
        </p:spPr>
        <p:txBody>
          <a:bodyPr wrap="square">
            <a:spAutoFit/>
          </a:bodyPr>
          <a:lstStyle/>
          <a:p>
            <a:r>
              <a:rPr lang="en-US" sz="1600" dirty="0" smtClean="0">
                <a:latin typeface="Book Antiqua" pitchFamily="18" charset="0"/>
                <a:cs typeface="Arial" pitchFamily="34" charset="0"/>
              </a:rPr>
              <a:t>A loss adjuster was appointed. After  initial survey and investigation, it transpired that the claim comprised of more than 100 individual failures/breakdowns spread over a period of more than six months. </a:t>
            </a:r>
          </a:p>
          <a:p>
            <a:pPr>
              <a:buFont typeface="Arial" charset="0"/>
              <a:buChar char="•"/>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Further, the  rectification was carried out without providing an opportunity to the Insurer to inspect and record the physical evidence.</a:t>
            </a:r>
          </a:p>
          <a:p>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The Loss Adjuster indicated that the structural faults were there prior to the commencement of operational cover. </a:t>
            </a:r>
          </a:p>
          <a:p>
            <a:pPr>
              <a:buFont typeface="Arial" charset="0"/>
              <a:buChar char="•"/>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At the time of Loss Adjuster’s visit  the cranes were operational and in working condition. </a:t>
            </a:r>
          </a:p>
          <a:p>
            <a:pPr>
              <a:buFont typeface="Arial" charset="0"/>
              <a:buChar char="•"/>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The Insured informed that all the cranes  were malfunctioning  from the beginning. It seemed highly unlikely that all the cranes  of a reputable foreign firm, failed time and again.</a:t>
            </a:r>
          </a:p>
          <a:p>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EPC contractor was appointed  who further awarded  the work to different sub contractors. The construction work halted for more than one year and then another owner took over the plant and re-started the erection work . </a:t>
            </a:r>
          </a:p>
        </p:txBody>
      </p:sp>
      <p:pic>
        <p:nvPicPr>
          <p:cNvPr id="3" name="Picture 2" descr="crane.jpg"/>
          <p:cNvPicPr>
            <a:picLocks noChangeAspect="1"/>
          </p:cNvPicPr>
          <p:nvPr/>
        </p:nvPicPr>
        <p:blipFill>
          <a:blip r:embed="rId2" cstate="print"/>
          <a:stretch>
            <a:fillRect/>
          </a:stretch>
        </p:blipFill>
        <p:spPr>
          <a:xfrm>
            <a:off x="8853713" y="386460"/>
            <a:ext cx="3033485" cy="2705083"/>
          </a:xfrm>
          <a:prstGeom prst="rect">
            <a:avLst/>
          </a:prstGeom>
        </p:spPr>
      </p:pic>
      <p:sp>
        <p:nvSpPr>
          <p:cNvPr id="4" name="Rectangle 3"/>
          <p:cNvSpPr/>
          <p:nvPr/>
        </p:nvSpPr>
        <p:spPr>
          <a:xfrm>
            <a:off x="544378" y="329753"/>
            <a:ext cx="6770821" cy="369332"/>
          </a:xfrm>
          <a:prstGeom prst="rect">
            <a:avLst/>
          </a:prstGeom>
        </p:spPr>
        <p:txBody>
          <a:bodyPr wrap="square">
            <a:spAutoFit/>
          </a:bodyPr>
          <a:lstStyle/>
          <a:p>
            <a:r>
              <a:rPr lang="en-US"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Case Study (</a:t>
            </a:r>
            <a:r>
              <a:rPr lang="en-US" b="1" dirty="0">
                <a:solidFill>
                  <a:srgbClr val="FF0000"/>
                </a:solidFill>
                <a:effectLst>
                  <a:outerShdw blurRad="38100" dist="38100" dir="2700000" algn="tl">
                    <a:srgbClr val="000000">
                      <a:alpha val="43137"/>
                    </a:srgbClr>
                  </a:outerShdw>
                </a:effectLst>
                <a:latin typeface="Book Antiqua" pitchFamily="18" charset="0"/>
                <a:cs typeface="Arial" pitchFamily="34" charset="0"/>
              </a:rPr>
              <a:t>Continued</a:t>
            </a:r>
            <a:r>
              <a:rPr lang="en-US"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a:t>
            </a:r>
          </a:p>
        </p:txBody>
      </p:sp>
      <p:sp>
        <p:nvSpPr>
          <p:cNvPr id="5" name="Slide Number Placeholder 4"/>
          <p:cNvSpPr>
            <a:spLocks noGrp="1"/>
          </p:cNvSpPr>
          <p:nvPr>
            <p:ph type="sldNum" sz="quarter" idx="12"/>
          </p:nvPr>
        </p:nvSpPr>
        <p:spPr/>
        <p:txBody>
          <a:bodyPr/>
          <a:lstStyle/>
          <a:p>
            <a:fld id="{F7034058-0050-48B9-9031-36DEAC97E560}" type="slidenum">
              <a:rPr lang="en-US" smtClean="0"/>
              <a:pPr/>
              <a:t>25</a:t>
            </a:fld>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1000"/>
                                        <p:tgtEl>
                                          <p:spTgt spid="3"/>
                                        </p:tgtEl>
                                      </p:cBhvr>
                                    </p:animEffect>
                                  </p:childTnLst>
                                </p:cTn>
                              </p:par>
                            </p:childTnLst>
                          </p:cTn>
                        </p:par>
                        <p:par>
                          <p:cTn id="12" fill="hold">
                            <p:stCondLst>
                              <p:cond delay="2000"/>
                            </p:stCondLst>
                            <p:childTnLst>
                              <p:par>
                                <p:cTn id="13" presetID="5" presetClass="entr" presetSubtype="10" fill="hold" nodeType="after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checkerboard(across)">
                                      <p:cBhvr>
                                        <p:cTn id="15" dur="1000"/>
                                        <p:tgtEl>
                                          <p:spTgt spid="2">
                                            <p:txEl>
                                              <p:pRg st="0" end="0"/>
                                            </p:txEl>
                                          </p:spTgt>
                                        </p:tgtEl>
                                      </p:cBhvr>
                                    </p:animEffect>
                                  </p:childTnLst>
                                </p:cTn>
                              </p:par>
                            </p:childTnLst>
                          </p:cTn>
                        </p:par>
                        <p:par>
                          <p:cTn id="16" fill="hold">
                            <p:stCondLst>
                              <p:cond delay="3000"/>
                            </p:stCondLst>
                            <p:childTnLst>
                              <p:par>
                                <p:cTn id="17" presetID="5" presetClass="entr" presetSubtype="1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checkerboard(across)">
                                      <p:cBhvr>
                                        <p:cTn id="19" dur="1000"/>
                                        <p:tgtEl>
                                          <p:spTgt spid="2">
                                            <p:txEl>
                                              <p:pRg st="2" end="2"/>
                                            </p:txEl>
                                          </p:spTgt>
                                        </p:tgtEl>
                                      </p:cBhvr>
                                    </p:animEffect>
                                  </p:childTnLst>
                                </p:cTn>
                              </p:par>
                            </p:childTnLst>
                          </p:cTn>
                        </p:par>
                        <p:par>
                          <p:cTn id="20" fill="hold">
                            <p:stCondLst>
                              <p:cond delay="4000"/>
                            </p:stCondLst>
                            <p:childTnLst>
                              <p:par>
                                <p:cTn id="21" presetID="5" presetClass="entr" presetSubtype="1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checkerboard(across)">
                                      <p:cBhvr>
                                        <p:cTn id="23" dur="1000"/>
                                        <p:tgtEl>
                                          <p:spTgt spid="2">
                                            <p:txEl>
                                              <p:pRg st="4" end="4"/>
                                            </p:txEl>
                                          </p:spTgt>
                                        </p:tgtEl>
                                      </p:cBhvr>
                                    </p:animEffect>
                                  </p:childTnLst>
                                </p:cTn>
                              </p:par>
                            </p:childTnLst>
                          </p:cTn>
                        </p:par>
                        <p:par>
                          <p:cTn id="24" fill="hold">
                            <p:stCondLst>
                              <p:cond delay="5000"/>
                            </p:stCondLst>
                            <p:childTnLst>
                              <p:par>
                                <p:cTn id="25" presetID="5" presetClass="entr" presetSubtype="10" fill="hold" nodeType="after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checkerboard(across)">
                                      <p:cBhvr>
                                        <p:cTn id="27" dur="1000"/>
                                        <p:tgtEl>
                                          <p:spTgt spid="2">
                                            <p:txEl>
                                              <p:pRg st="6" end="6"/>
                                            </p:txEl>
                                          </p:spTgt>
                                        </p:tgtEl>
                                      </p:cBhvr>
                                    </p:animEffect>
                                  </p:childTnLst>
                                </p:cTn>
                              </p:par>
                            </p:childTnLst>
                          </p:cTn>
                        </p:par>
                        <p:par>
                          <p:cTn id="28" fill="hold">
                            <p:stCondLst>
                              <p:cond delay="6000"/>
                            </p:stCondLst>
                            <p:childTnLst>
                              <p:par>
                                <p:cTn id="29" presetID="5" presetClass="entr" presetSubtype="10" fill="hold" nodeType="after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checkerboard(across)">
                                      <p:cBhvr>
                                        <p:cTn id="31" dur="1000"/>
                                        <p:tgtEl>
                                          <p:spTgt spid="2">
                                            <p:txEl>
                                              <p:pRg st="8" end="8"/>
                                            </p:txEl>
                                          </p:spTgt>
                                        </p:tgtEl>
                                      </p:cBhvr>
                                    </p:animEffect>
                                  </p:childTnLst>
                                </p:cTn>
                              </p:par>
                            </p:childTnLst>
                          </p:cTn>
                        </p:par>
                        <p:par>
                          <p:cTn id="32" fill="hold">
                            <p:stCondLst>
                              <p:cond delay="7000"/>
                            </p:stCondLst>
                            <p:childTnLst>
                              <p:par>
                                <p:cTn id="33" presetID="5" presetClass="entr" presetSubtype="10" fill="hold" nodeType="after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checkerboard(across)">
                                      <p:cBhvr>
                                        <p:cTn id="35" dur="10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066799"/>
            <a:ext cx="9231087" cy="4524315"/>
          </a:xfrm>
          <a:prstGeom prst="rect">
            <a:avLst/>
          </a:prstGeom>
        </p:spPr>
        <p:txBody>
          <a:bodyPr wrap="square">
            <a:spAutoFit/>
          </a:bodyPr>
          <a:lstStyle/>
          <a:p>
            <a:r>
              <a:rPr lang="en-US" sz="1600" dirty="0">
                <a:latin typeface="Book Antiqua" pitchFamily="18" charset="0"/>
                <a:cs typeface="Arial" pitchFamily="34" charset="0"/>
              </a:rPr>
              <a:t>Previous EPC contract  was terminated and new management’s own technical team supervised the work and the plant was commissioned.</a:t>
            </a:r>
            <a:endParaRPr lang="en-US" sz="1600" dirty="0">
              <a:latin typeface="Book Antiqua" pitchFamily="18" charset="0"/>
            </a:endParaRPr>
          </a:p>
          <a:p>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It was learnt that there were some manufacturing  and installation problems in the structure which aggravated during and after installation of machines.</a:t>
            </a:r>
          </a:p>
          <a:p>
            <a:pPr>
              <a:buFont typeface="Wingdings" pitchFamily="2" charset="2"/>
              <a:buChar char="Ø"/>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A Renowned consultant firm was hired to identify the cause of damages.</a:t>
            </a:r>
          </a:p>
          <a:p>
            <a:pPr>
              <a:buFont typeface="Arial" charset="0"/>
              <a:buChar char="•"/>
            </a:pPr>
            <a:endParaRPr lang="en-US" sz="1600" dirty="0" smtClean="0">
              <a:latin typeface="Book Antiqua" pitchFamily="18" charset="0"/>
              <a:cs typeface="Arial" pitchFamily="34" charset="0"/>
            </a:endParaRPr>
          </a:p>
          <a:p>
            <a:r>
              <a:rPr lang="en-US" sz="1600" dirty="0" smtClean="0">
                <a:latin typeface="Book Antiqua" pitchFamily="18" charset="0"/>
                <a:cs typeface="Arial" pitchFamily="34" charset="0"/>
              </a:rPr>
              <a:t>The consultant concluded following causes attributed to damages:</a:t>
            </a:r>
          </a:p>
          <a:p>
            <a:endParaRPr lang="en-US" sz="1600" dirty="0" smtClean="0">
              <a:latin typeface="Book Antiqua" pitchFamily="18" charset="0"/>
              <a:cs typeface="Arial" pitchFamily="34" charset="0"/>
            </a:endParaRPr>
          </a:p>
          <a:p>
            <a:pPr marL="285750" indent="-285750">
              <a:buFont typeface="Arial" pitchFamily="34" charset="0"/>
              <a:buChar char="•"/>
            </a:pPr>
            <a:r>
              <a:rPr lang="en-US" sz="1600" dirty="0" smtClean="0">
                <a:latin typeface="Book Antiqua" pitchFamily="18" charset="0"/>
                <a:cs typeface="Arial" pitchFamily="34" charset="0"/>
              </a:rPr>
              <a:t> Under designed Pre Engineered Building (PEB) structure. </a:t>
            </a:r>
          </a:p>
          <a:p>
            <a:pPr marL="285750" indent="-285750">
              <a:buFont typeface="Arial" pitchFamily="34" charset="0"/>
              <a:buChar char="•"/>
            </a:pPr>
            <a:r>
              <a:rPr lang="en-US" sz="1600" dirty="0" smtClean="0">
                <a:latin typeface="Book Antiqua" pitchFamily="18" charset="0"/>
                <a:cs typeface="Arial" pitchFamily="34" charset="0"/>
              </a:rPr>
              <a:t> Poor manufacturing and installation of PEB.</a:t>
            </a:r>
          </a:p>
          <a:p>
            <a:pPr marL="285750" indent="-285750">
              <a:buFont typeface="Arial" pitchFamily="34" charset="0"/>
              <a:buChar char="•"/>
            </a:pPr>
            <a:r>
              <a:rPr lang="en-US" sz="1600" dirty="0" smtClean="0">
                <a:latin typeface="Book Antiqua" pitchFamily="18" charset="0"/>
                <a:cs typeface="Arial" pitchFamily="34" charset="0"/>
              </a:rPr>
              <a:t> Misalignment of crane Grids/Rails.</a:t>
            </a:r>
          </a:p>
          <a:p>
            <a:pPr marL="285750" indent="-285750">
              <a:buFont typeface="Arial" pitchFamily="34" charset="0"/>
              <a:buChar char="•"/>
            </a:pPr>
            <a:r>
              <a:rPr lang="en-US" sz="1600" dirty="0" smtClean="0">
                <a:latin typeface="Book Antiqua" pitchFamily="18" charset="0"/>
                <a:cs typeface="Arial" pitchFamily="34" charset="0"/>
              </a:rPr>
              <a:t> Below standard gear components manufactured.</a:t>
            </a:r>
          </a:p>
          <a:p>
            <a:pPr marL="285750" indent="-285750">
              <a:buFont typeface="Arial" pitchFamily="34" charset="0"/>
              <a:buChar char="•"/>
            </a:pPr>
            <a:r>
              <a:rPr lang="en-US" sz="1600" dirty="0" smtClean="0">
                <a:latin typeface="Book Antiqua" pitchFamily="18" charset="0"/>
                <a:cs typeface="Arial" pitchFamily="34" charset="0"/>
              </a:rPr>
              <a:t> Non compliance of the structure of the OEM during installation and operation. </a:t>
            </a:r>
          </a:p>
          <a:p>
            <a:pPr lvl="2">
              <a:buFont typeface="Arial" charset="0"/>
              <a:buChar char="•"/>
            </a:pPr>
            <a:endParaRPr lang="en-US" sz="1600" dirty="0" smtClean="0">
              <a:latin typeface="Book Antiqua" pitchFamily="18" charset="0"/>
              <a:cs typeface="Arial" pitchFamily="34" charset="0"/>
            </a:endParaRPr>
          </a:p>
          <a:p>
            <a:pPr marL="0" lvl="2"/>
            <a:r>
              <a:rPr lang="en-US" sz="1600" dirty="0" smtClean="0">
                <a:latin typeface="Book Antiqua" pitchFamily="18" charset="0"/>
                <a:cs typeface="Arial" pitchFamily="34" charset="0"/>
              </a:rPr>
              <a:t>I</a:t>
            </a:r>
            <a:r>
              <a:rPr lang="en-US" sz="1600" b="1" dirty="0" smtClean="0">
                <a:solidFill>
                  <a:srgbClr val="FF0000"/>
                </a:solidFill>
                <a:latin typeface="Book Antiqua" pitchFamily="18" charset="0"/>
                <a:cs typeface="Arial" pitchFamily="34" charset="0"/>
              </a:rPr>
              <a:t>n view of the above facts, kindly advise if the loss is indemnifiable or not?.</a:t>
            </a:r>
          </a:p>
          <a:p>
            <a:pPr marL="0" lvl="2"/>
            <a:endParaRPr lang="en-US" sz="1600" dirty="0" smtClean="0">
              <a:latin typeface="Book Antiqua" pitchFamily="18" charset="0"/>
              <a:cs typeface="Arial" pitchFamily="34" charset="0"/>
            </a:endParaRPr>
          </a:p>
        </p:txBody>
      </p:sp>
      <p:sp>
        <p:nvSpPr>
          <p:cNvPr id="3" name="Rectangle 2"/>
          <p:cNvSpPr/>
          <p:nvPr/>
        </p:nvSpPr>
        <p:spPr>
          <a:xfrm>
            <a:off x="851205" y="304800"/>
            <a:ext cx="3728052" cy="369332"/>
          </a:xfrm>
          <a:prstGeom prst="rect">
            <a:avLst/>
          </a:prstGeom>
        </p:spPr>
        <p:txBody>
          <a:bodyPr wrap="square">
            <a:spAutoFit/>
          </a:bodyPr>
          <a:lstStyle/>
          <a:p>
            <a:r>
              <a:rPr lang="en-US" b="1" dirty="0">
                <a:solidFill>
                  <a:srgbClr val="FF0000"/>
                </a:solidFill>
                <a:effectLst>
                  <a:outerShdw blurRad="38100" dist="38100" dir="2700000" algn="tl">
                    <a:srgbClr val="000000">
                      <a:alpha val="43137"/>
                    </a:srgbClr>
                  </a:outerShdw>
                </a:effectLst>
                <a:latin typeface="Book Antiqua" pitchFamily="18" charset="0"/>
                <a:cs typeface="Arial" pitchFamily="34" charset="0"/>
              </a:rPr>
              <a:t>Case </a:t>
            </a:r>
            <a:r>
              <a:rPr lang="en-US"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Study </a:t>
            </a:r>
            <a:r>
              <a:rPr lang="en-US" b="1" dirty="0">
                <a:solidFill>
                  <a:srgbClr val="FF0000"/>
                </a:solidFill>
                <a:effectLst>
                  <a:outerShdw blurRad="38100" dist="38100" dir="2700000" algn="tl">
                    <a:srgbClr val="000000">
                      <a:alpha val="43137"/>
                    </a:srgbClr>
                  </a:outerShdw>
                </a:effectLst>
                <a:latin typeface="Book Antiqua" pitchFamily="18" charset="0"/>
                <a:cs typeface="Arial" pitchFamily="34" charset="0"/>
              </a:rPr>
              <a:t>(Continued)</a:t>
            </a:r>
          </a:p>
        </p:txBody>
      </p:sp>
      <p:sp>
        <p:nvSpPr>
          <p:cNvPr id="4" name="Slide Number Placeholder 3"/>
          <p:cNvSpPr>
            <a:spLocks noGrp="1"/>
          </p:cNvSpPr>
          <p:nvPr>
            <p:ph type="sldNum" sz="quarter" idx="12"/>
          </p:nvPr>
        </p:nvSpPr>
        <p:spPr/>
        <p:txBody>
          <a:bodyPr/>
          <a:lstStyle/>
          <a:p>
            <a:fld id="{F7034058-0050-48B9-9031-36DEAC97E560}" type="slidenum">
              <a:rPr lang="en-US" smtClean="0"/>
              <a:pPr/>
              <a:t>26</a:t>
            </a:fld>
            <a:endParaRPr 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childTnLst>
                          </p:cTn>
                        </p:par>
                        <p:par>
                          <p:cTn id="8" fill="hold">
                            <p:stCondLst>
                              <p:cond delay="1000"/>
                            </p:stCondLst>
                            <p:childTnLst>
                              <p:par>
                                <p:cTn id="9" presetID="3" presetClass="entr" presetSubtype="1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blinds(horizontal)">
                                      <p:cBhvr>
                                        <p:cTn id="11" dur="1000"/>
                                        <p:tgtEl>
                                          <p:spTgt spid="2">
                                            <p:txEl>
                                              <p:pRg st="0" end="0"/>
                                            </p:txEl>
                                          </p:spTgt>
                                        </p:tgtEl>
                                      </p:cBhvr>
                                    </p:animEffect>
                                  </p:childTnLst>
                                </p:cTn>
                              </p:par>
                            </p:childTnLst>
                          </p:cTn>
                        </p:par>
                        <p:par>
                          <p:cTn id="12" fill="hold">
                            <p:stCondLst>
                              <p:cond delay="2000"/>
                            </p:stCondLst>
                            <p:childTnLst>
                              <p:par>
                                <p:cTn id="13" presetID="3" presetClass="entr" presetSubtype="1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1000"/>
                                        <p:tgtEl>
                                          <p:spTgt spid="2">
                                            <p:txEl>
                                              <p:pRg st="2" end="2"/>
                                            </p:txEl>
                                          </p:spTgt>
                                        </p:tgtEl>
                                      </p:cBhvr>
                                    </p:animEffect>
                                  </p:childTnLst>
                                </p:cTn>
                              </p:par>
                            </p:childTnLst>
                          </p:cTn>
                        </p:par>
                        <p:par>
                          <p:cTn id="16" fill="hold">
                            <p:stCondLst>
                              <p:cond delay="3000"/>
                            </p:stCondLst>
                            <p:childTnLst>
                              <p:par>
                                <p:cTn id="17" presetID="3" presetClass="entr" presetSubtype="10" fill="hold" nodeType="after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linds(horizontal)">
                                      <p:cBhvr>
                                        <p:cTn id="19" dur="1000"/>
                                        <p:tgtEl>
                                          <p:spTgt spid="2">
                                            <p:txEl>
                                              <p:pRg st="4" end="4"/>
                                            </p:txEl>
                                          </p:spTgt>
                                        </p:tgtEl>
                                      </p:cBhvr>
                                    </p:animEffect>
                                  </p:childTnLst>
                                </p:cTn>
                              </p:par>
                            </p:childTnLst>
                          </p:cTn>
                        </p:par>
                        <p:par>
                          <p:cTn id="20" fill="hold">
                            <p:stCondLst>
                              <p:cond delay="4000"/>
                            </p:stCondLst>
                            <p:childTnLst>
                              <p:par>
                                <p:cTn id="21" presetID="3" presetClass="entr" presetSubtype="10" fill="hold" nodeType="after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blinds(horizontal)">
                                      <p:cBhvr>
                                        <p:cTn id="23" dur="1000"/>
                                        <p:tgtEl>
                                          <p:spTgt spid="2">
                                            <p:txEl>
                                              <p:pRg st="6" end="6"/>
                                            </p:txEl>
                                          </p:spTgt>
                                        </p:tgtEl>
                                      </p:cBhvr>
                                    </p:animEffect>
                                  </p:childTnLst>
                                </p:cTn>
                              </p:par>
                            </p:childTnLst>
                          </p:cTn>
                        </p:par>
                        <p:par>
                          <p:cTn id="24" fill="hold">
                            <p:stCondLst>
                              <p:cond delay="5000"/>
                            </p:stCondLst>
                            <p:childTnLst>
                              <p:par>
                                <p:cTn id="25" presetID="3" presetClass="entr" presetSubtype="10" fill="hold" nodeType="after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blinds(horizontal)">
                                      <p:cBhvr>
                                        <p:cTn id="27" dur="1000"/>
                                        <p:tgtEl>
                                          <p:spTgt spid="2">
                                            <p:txEl>
                                              <p:pRg st="8" end="8"/>
                                            </p:txEl>
                                          </p:spTgt>
                                        </p:tgtEl>
                                      </p:cBhvr>
                                    </p:animEffect>
                                  </p:childTnLst>
                                </p:cTn>
                              </p:par>
                            </p:childTnLst>
                          </p:cTn>
                        </p:par>
                        <p:par>
                          <p:cTn id="28" fill="hold">
                            <p:stCondLst>
                              <p:cond delay="6000"/>
                            </p:stCondLst>
                            <p:childTnLst>
                              <p:par>
                                <p:cTn id="29" presetID="3" presetClass="entr" presetSubtype="10" fill="hold" nodeType="after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blinds(horizontal)">
                                      <p:cBhvr>
                                        <p:cTn id="31" dur="1000"/>
                                        <p:tgtEl>
                                          <p:spTgt spid="2">
                                            <p:txEl>
                                              <p:pRg st="9" end="9"/>
                                            </p:txEl>
                                          </p:spTgt>
                                        </p:tgtEl>
                                      </p:cBhvr>
                                    </p:animEffect>
                                  </p:childTnLst>
                                </p:cTn>
                              </p:par>
                            </p:childTnLst>
                          </p:cTn>
                        </p:par>
                        <p:par>
                          <p:cTn id="32" fill="hold">
                            <p:stCondLst>
                              <p:cond delay="7000"/>
                            </p:stCondLst>
                            <p:childTnLst>
                              <p:par>
                                <p:cTn id="33" presetID="3" presetClass="entr" presetSubtype="10" fill="hold" nodeType="after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blinds(horizontal)">
                                      <p:cBhvr>
                                        <p:cTn id="35" dur="1000"/>
                                        <p:tgtEl>
                                          <p:spTgt spid="2">
                                            <p:txEl>
                                              <p:pRg st="10" end="10"/>
                                            </p:txEl>
                                          </p:spTgt>
                                        </p:tgtEl>
                                      </p:cBhvr>
                                    </p:animEffect>
                                  </p:childTnLst>
                                </p:cTn>
                              </p:par>
                            </p:childTnLst>
                          </p:cTn>
                        </p:par>
                        <p:par>
                          <p:cTn id="36" fill="hold">
                            <p:stCondLst>
                              <p:cond delay="8000"/>
                            </p:stCondLst>
                            <p:childTnLst>
                              <p:par>
                                <p:cTn id="37" presetID="3" presetClass="entr" presetSubtype="10" fill="hold" nodeType="after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animEffect transition="in" filter="blinds(horizontal)">
                                      <p:cBhvr>
                                        <p:cTn id="39" dur="1000"/>
                                        <p:tgtEl>
                                          <p:spTgt spid="2">
                                            <p:txEl>
                                              <p:pRg st="11" end="11"/>
                                            </p:txEl>
                                          </p:spTgt>
                                        </p:tgtEl>
                                      </p:cBhvr>
                                    </p:animEffect>
                                  </p:childTnLst>
                                </p:cTn>
                              </p:par>
                            </p:childTnLst>
                          </p:cTn>
                        </p:par>
                        <p:par>
                          <p:cTn id="40" fill="hold">
                            <p:stCondLst>
                              <p:cond delay="9000"/>
                            </p:stCondLst>
                            <p:childTnLst>
                              <p:par>
                                <p:cTn id="41" presetID="3" presetClass="entr" presetSubtype="10" fill="hold" nodeType="after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blinds(horizontal)">
                                      <p:cBhvr>
                                        <p:cTn id="43" dur="1000"/>
                                        <p:tgtEl>
                                          <p:spTgt spid="2">
                                            <p:txEl>
                                              <p:pRg st="12" end="12"/>
                                            </p:txEl>
                                          </p:spTgt>
                                        </p:tgtEl>
                                      </p:cBhvr>
                                    </p:animEffect>
                                  </p:childTnLst>
                                </p:cTn>
                              </p:par>
                            </p:childTnLst>
                          </p:cTn>
                        </p:par>
                        <p:par>
                          <p:cTn id="44" fill="hold">
                            <p:stCondLst>
                              <p:cond delay="10000"/>
                            </p:stCondLst>
                            <p:childTnLst>
                              <p:par>
                                <p:cTn id="45" presetID="3" presetClass="entr" presetSubtype="10" fill="hold" nodeType="afterEffect">
                                  <p:stCondLst>
                                    <p:cond delay="0"/>
                                  </p:stCondLst>
                                  <p:childTnLst>
                                    <p:set>
                                      <p:cBhvr>
                                        <p:cTn id="46" dur="1" fill="hold">
                                          <p:stCondLst>
                                            <p:cond delay="0"/>
                                          </p:stCondLst>
                                        </p:cTn>
                                        <p:tgtEl>
                                          <p:spTgt spid="2">
                                            <p:txEl>
                                              <p:pRg st="14" end="14"/>
                                            </p:txEl>
                                          </p:spTgt>
                                        </p:tgtEl>
                                        <p:attrNameLst>
                                          <p:attrName>style.visibility</p:attrName>
                                        </p:attrNameLst>
                                      </p:cBhvr>
                                      <p:to>
                                        <p:strVal val="visible"/>
                                      </p:to>
                                    </p:set>
                                    <p:animEffect transition="in" filter="blinds(horizontal)">
                                      <p:cBhvr>
                                        <p:cTn id="47" dur="10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314" y="1003518"/>
            <a:ext cx="10450285" cy="2893100"/>
          </a:xfrm>
          <a:prstGeom prst="rect">
            <a:avLst/>
          </a:prstGeom>
        </p:spPr>
        <p:txBody>
          <a:bodyPr wrap="square">
            <a:spAutoFit/>
          </a:bodyPr>
          <a:lstStyle/>
          <a:p>
            <a:r>
              <a:rPr lang="en-US" dirty="0" smtClean="0">
                <a:latin typeface="Book Antiqua" pitchFamily="18" charset="0"/>
                <a:cs typeface="Arial" pitchFamily="34" charset="0"/>
              </a:rPr>
              <a:t>In addition to improper underwriting, research has shown (IMIA WGP 92(15))  that most common factors  leading to contentious claims are:</a:t>
            </a:r>
          </a:p>
          <a:p>
            <a:pPr>
              <a:buFont typeface="Wingdings" pitchFamily="2" charset="2"/>
              <a:buChar char="Ø"/>
            </a:pPr>
            <a:endParaRPr lang="en-US" dirty="0" smtClean="0">
              <a:latin typeface="Book Antiqua" pitchFamily="18" charset="0"/>
              <a:cs typeface="Arial" pitchFamily="34" charset="0"/>
            </a:endParaRPr>
          </a:p>
          <a:p>
            <a:pPr marL="285750" indent="-285750">
              <a:spcAft>
                <a:spcPts val="1200"/>
              </a:spcAft>
              <a:buFont typeface="Arial" pitchFamily="34" charset="0"/>
              <a:buChar char="•"/>
            </a:pPr>
            <a:r>
              <a:rPr lang="en-US" dirty="0" smtClean="0">
                <a:latin typeface="Book Antiqua" pitchFamily="18" charset="0"/>
                <a:cs typeface="Arial" pitchFamily="34" charset="0"/>
              </a:rPr>
              <a:t>Lack of communication.</a:t>
            </a:r>
          </a:p>
          <a:p>
            <a:pPr marL="285750" indent="-285750">
              <a:spcAft>
                <a:spcPts val="1200"/>
              </a:spcAft>
              <a:buFont typeface="Arial" pitchFamily="34" charset="0"/>
              <a:buChar char="•"/>
            </a:pPr>
            <a:r>
              <a:rPr lang="en-US" dirty="0" smtClean="0">
                <a:latin typeface="Book Antiqua" pitchFamily="18" charset="0"/>
                <a:cs typeface="Arial" pitchFamily="34" charset="0"/>
              </a:rPr>
              <a:t>Lack of transparency.</a:t>
            </a:r>
          </a:p>
          <a:p>
            <a:pPr marL="285750" indent="-285750">
              <a:spcAft>
                <a:spcPts val="1200"/>
              </a:spcAft>
              <a:buFont typeface="Arial" pitchFamily="34" charset="0"/>
              <a:buChar char="•"/>
            </a:pPr>
            <a:r>
              <a:rPr lang="en-US" dirty="0" smtClean="0">
                <a:latin typeface="Book Antiqua" pitchFamily="18" charset="0"/>
                <a:cs typeface="Arial" pitchFamily="34" charset="0"/>
              </a:rPr>
              <a:t>Costly inefficiencies.</a:t>
            </a:r>
          </a:p>
          <a:p>
            <a:pPr marL="285750" indent="-285750">
              <a:spcAft>
                <a:spcPts val="1200"/>
              </a:spcAft>
              <a:buFont typeface="Arial" pitchFamily="34" charset="0"/>
              <a:buChar char="•"/>
            </a:pPr>
            <a:r>
              <a:rPr lang="en-US" dirty="0" smtClean="0">
                <a:latin typeface="Book Antiqua" pitchFamily="18" charset="0"/>
                <a:cs typeface="Arial" pitchFamily="34" charset="0"/>
              </a:rPr>
              <a:t>Distrust between stake holders.</a:t>
            </a:r>
          </a:p>
          <a:p>
            <a:endParaRPr lang="en-US" sz="1600" dirty="0" smtClean="0">
              <a:latin typeface="Book Antiqua" pitchFamily="18" charset="0"/>
              <a:cs typeface="Arial" pitchFamily="34" charset="0"/>
            </a:endParaRPr>
          </a:p>
        </p:txBody>
      </p:sp>
      <p:sp>
        <p:nvSpPr>
          <p:cNvPr id="5" name="Rectangle 4"/>
          <p:cNvSpPr/>
          <p:nvPr/>
        </p:nvSpPr>
        <p:spPr>
          <a:xfrm>
            <a:off x="851205" y="443077"/>
            <a:ext cx="1390124" cy="369332"/>
          </a:xfrm>
          <a:prstGeom prst="rect">
            <a:avLst/>
          </a:prstGeom>
        </p:spPr>
        <p:txBody>
          <a:bodyPr wrap="none">
            <a:spAutoFit/>
          </a:bodyPr>
          <a:lstStyle/>
          <a:p>
            <a:r>
              <a:rPr lang="en-US"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Conclusion</a:t>
            </a:r>
          </a:p>
        </p:txBody>
      </p:sp>
      <p:sp>
        <p:nvSpPr>
          <p:cNvPr id="3" name="Slide Number Placeholder 2"/>
          <p:cNvSpPr>
            <a:spLocks noGrp="1"/>
          </p:cNvSpPr>
          <p:nvPr>
            <p:ph type="sldNum" sz="quarter" idx="12"/>
          </p:nvPr>
        </p:nvSpPr>
        <p:spPr/>
        <p:txBody>
          <a:bodyPr/>
          <a:lstStyle/>
          <a:p>
            <a:fld id="{F7034058-0050-48B9-9031-36DEAC97E560}" type="slidenum">
              <a:rPr lang="en-US" smtClean="0"/>
              <a:pPr/>
              <a:t>27</a:t>
            </a:fld>
            <a:endParaRPr lang="en-US"/>
          </a:p>
        </p:txBody>
      </p:sp>
    </p:spTree>
    <p:extLst>
      <p:ext uri="{BB962C8B-B14F-4D97-AF65-F5344CB8AC3E}">
        <p14:creationId xmlns:p14="http://schemas.microsoft.com/office/powerpoint/2010/main" val="36840080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dissolve">
                                      <p:cBhvr>
                                        <p:cTn id="15" dur="1000"/>
                                        <p:tgtEl>
                                          <p:spTgt spid="2">
                                            <p:txEl>
                                              <p:pRg st="2" end="2"/>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dissolve">
                                      <p:cBhvr>
                                        <p:cTn id="19" dur="1000"/>
                                        <p:tgtEl>
                                          <p:spTgt spid="2">
                                            <p:txEl>
                                              <p:pRg st="3" end="3"/>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ssolve">
                                      <p:cBhvr>
                                        <p:cTn id="23" dur="1000"/>
                                        <p:tgtEl>
                                          <p:spTgt spid="2">
                                            <p:txEl>
                                              <p:pRg st="4" end="4"/>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314" y="1003518"/>
            <a:ext cx="10450285" cy="5047536"/>
          </a:xfrm>
          <a:prstGeom prst="rect">
            <a:avLst/>
          </a:prstGeom>
        </p:spPr>
        <p:txBody>
          <a:bodyPr wrap="square">
            <a:spAutoFit/>
          </a:bodyPr>
          <a:lstStyle/>
          <a:p>
            <a:r>
              <a:rPr lang="en-US" b="1" dirty="0" smtClean="0">
                <a:latin typeface="Book Antiqua" pitchFamily="18" charset="0"/>
                <a:cs typeface="Arial" pitchFamily="34" charset="0"/>
              </a:rPr>
              <a:t>Managing Complex and avoiding Contentious claims requires the following protocol :  </a:t>
            </a:r>
          </a:p>
          <a:p>
            <a:endParaRPr lang="en-US" sz="1600" dirty="0">
              <a:latin typeface="Book Antiqua" pitchFamily="18" charset="0"/>
              <a:cs typeface="Arial" pitchFamily="34" charset="0"/>
            </a:endParaRPr>
          </a:p>
          <a:p>
            <a:pPr marL="342900" indent="-342900">
              <a:spcAft>
                <a:spcPts val="1200"/>
              </a:spcAft>
              <a:buFont typeface="+mj-lt"/>
              <a:buAutoNum type="arabicPeriod"/>
            </a:pPr>
            <a:r>
              <a:rPr lang="en-US" dirty="0" smtClean="0">
                <a:latin typeface="Book Antiqua" pitchFamily="18" charset="0"/>
                <a:cs typeface="Arial" pitchFamily="34" charset="0"/>
              </a:rPr>
              <a:t>Always expect a loss to occur and plan accordingly.</a:t>
            </a:r>
          </a:p>
          <a:p>
            <a:pPr marL="342900" indent="-342900">
              <a:spcAft>
                <a:spcPts val="1200"/>
              </a:spcAft>
              <a:buFont typeface="+mj-lt"/>
              <a:buAutoNum type="arabicPeriod"/>
            </a:pPr>
            <a:r>
              <a:rPr lang="en-US" dirty="0" smtClean="0">
                <a:latin typeface="Book Antiqua" pitchFamily="18" charset="0"/>
                <a:cs typeface="Arial" pitchFamily="34" charset="0"/>
              </a:rPr>
              <a:t>Create and agree a process that involves the key stakeholders throughout the claims process.</a:t>
            </a:r>
          </a:p>
          <a:p>
            <a:pPr marL="342900" indent="-342900">
              <a:spcAft>
                <a:spcPts val="1200"/>
              </a:spcAft>
              <a:buFont typeface="+mj-lt"/>
              <a:buAutoNum type="arabicPeriod"/>
            </a:pPr>
            <a:r>
              <a:rPr lang="en-US" dirty="0" smtClean="0">
                <a:latin typeface="Book Antiqua" pitchFamily="18" charset="0"/>
                <a:cs typeface="Arial" pitchFamily="34" charset="0"/>
              </a:rPr>
              <a:t>Establish a team to oversee that process.</a:t>
            </a:r>
          </a:p>
          <a:p>
            <a:pPr marL="342900" indent="-342900">
              <a:spcAft>
                <a:spcPts val="1200"/>
              </a:spcAft>
              <a:buFont typeface="+mj-lt"/>
              <a:buAutoNum type="arabicPeriod"/>
            </a:pPr>
            <a:r>
              <a:rPr lang="en-US" dirty="0" smtClean="0">
                <a:latin typeface="Book Antiqua" pitchFamily="18" charset="0"/>
                <a:cs typeface="Arial" pitchFamily="34" charset="0"/>
              </a:rPr>
              <a:t>Ensure that team members have adequate authority and competence.</a:t>
            </a:r>
          </a:p>
          <a:p>
            <a:pPr marL="342900" indent="-342900">
              <a:spcAft>
                <a:spcPts val="1200"/>
              </a:spcAft>
              <a:buFont typeface="+mj-lt"/>
              <a:buAutoNum type="arabicPeriod"/>
            </a:pPr>
            <a:r>
              <a:rPr lang="en-US" dirty="0" smtClean="0">
                <a:latin typeface="Book Antiqua" pitchFamily="18" charset="0"/>
                <a:cs typeface="Arial" pitchFamily="34" charset="0"/>
              </a:rPr>
              <a:t>Communicate effectively and frequently.</a:t>
            </a:r>
          </a:p>
          <a:p>
            <a:pPr marL="342900" indent="-342900">
              <a:spcAft>
                <a:spcPts val="1200"/>
              </a:spcAft>
              <a:buFont typeface="+mj-lt"/>
              <a:buAutoNum type="arabicPeriod"/>
            </a:pPr>
            <a:r>
              <a:rPr lang="en-US" dirty="0" smtClean="0">
                <a:latin typeface="Book Antiqua" pitchFamily="18" charset="0"/>
                <a:cs typeface="Arial" pitchFamily="34" charset="0"/>
              </a:rPr>
              <a:t>Conduct meaningful status reviews. </a:t>
            </a:r>
          </a:p>
          <a:p>
            <a:pPr marL="342900" indent="-342900">
              <a:spcAft>
                <a:spcPts val="1200"/>
              </a:spcAft>
              <a:buFont typeface="+mj-lt"/>
              <a:buAutoNum type="arabicPeriod"/>
            </a:pPr>
            <a:r>
              <a:rPr lang="en-US" dirty="0" smtClean="0">
                <a:latin typeface="Book Antiqua" pitchFamily="18" charset="0"/>
                <a:cs typeface="Arial" pitchFamily="34" charset="0"/>
              </a:rPr>
              <a:t>Agree a process for handling objections / challenges and disagreements. </a:t>
            </a:r>
          </a:p>
          <a:p>
            <a:pPr marL="342900" indent="-342900">
              <a:spcAft>
                <a:spcPts val="1200"/>
              </a:spcAft>
              <a:buFont typeface="+mj-lt"/>
              <a:buAutoNum type="arabicPeriod"/>
            </a:pPr>
            <a:r>
              <a:rPr lang="en-US" dirty="0" smtClean="0">
                <a:latin typeface="Book Antiqua" pitchFamily="18" charset="0"/>
                <a:cs typeface="Arial" pitchFamily="34" charset="0"/>
              </a:rPr>
              <a:t>As far as is practicable, encourage transparency. </a:t>
            </a:r>
          </a:p>
          <a:p>
            <a:pPr marL="342900" indent="-342900">
              <a:spcAft>
                <a:spcPts val="1200"/>
              </a:spcAft>
              <a:buFont typeface="+mj-lt"/>
              <a:buAutoNum type="arabicPeriod"/>
            </a:pPr>
            <a:r>
              <a:rPr lang="en-US" dirty="0" err="1" smtClean="0">
                <a:latin typeface="Book Antiqua" pitchFamily="18" charset="0"/>
                <a:cs typeface="Arial" pitchFamily="34" charset="0"/>
              </a:rPr>
              <a:t>Recognise</a:t>
            </a:r>
            <a:r>
              <a:rPr lang="en-US" dirty="0" smtClean="0">
                <a:latin typeface="Book Antiqua" pitchFamily="18" charset="0"/>
                <a:cs typeface="Arial" pitchFamily="34" charset="0"/>
              </a:rPr>
              <a:t> that key details of the process may differ when applied to projects or to  operational risks.</a:t>
            </a:r>
          </a:p>
          <a:p>
            <a:pPr marL="342900" indent="-342900">
              <a:spcAft>
                <a:spcPts val="1200"/>
              </a:spcAft>
              <a:buFont typeface="+mj-lt"/>
              <a:buAutoNum type="arabicPeriod"/>
            </a:pPr>
            <a:r>
              <a:rPr lang="en-US" dirty="0" smtClean="0">
                <a:latin typeface="Book Antiqua" pitchFamily="18" charset="0"/>
                <a:cs typeface="Arial" pitchFamily="34" charset="0"/>
              </a:rPr>
              <a:t>Maintain progress, if necessary through partial claim payments.</a:t>
            </a:r>
          </a:p>
        </p:txBody>
      </p:sp>
      <p:sp>
        <p:nvSpPr>
          <p:cNvPr id="5" name="Rectangle 4"/>
          <p:cNvSpPr/>
          <p:nvPr/>
        </p:nvSpPr>
        <p:spPr>
          <a:xfrm>
            <a:off x="851204" y="443077"/>
            <a:ext cx="3415995" cy="369332"/>
          </a:xfrm>
          <a:prstGeom prst="rect">
            <a:avLst/>
          </a:prstGeom>
        </p:spPr>
        <p:txBody>
          <a:bodyPr wrap="square">
            <a:spAutoFit/>
          </a:bodyPr>
          <a:lstStyle/>
          <a:p>
            <a:r>
              <a:rPr lang="en-US"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Conclusion (continued)</a:t>
            </a:r>
          </a:p>
        </p:txBody>
      </p:sp>
      <p:sp>
        <p:nvSpPr>
          <p:cNvPr id="3" name="Slide Number Placeholder 2"/>
          <p:cNvSpPr>
            <a:spLocks noGrp="1"/>
          </p:cNvSpPr>
          <p:nvPr>
            <p:ph type="sldNum" sz="quarter" idx="12"/>
          </p:nvPr>
        </p:nvSpPr>
        <p:spPr/>
        <p:txBody>
          <a:bodyPr/>
          <a:lstStyle/>
          <a:p>
            <a:fld id="{F7034058-0050-48B9-9031-36DEAC97E560}" type="slidenum">
              <a:rPr lang="en-US" smtClean="0"/>
              <a:pPr/>
              <a:t>28</a:t>
            </a:fld>
            <a:endParaRPr lang="en-US"/>
          </a:p>
        </p:txBody>
      </p:sp>
    </p:spTree>
    <p:extLst>
      <p:ext uri="{BB962C8B-B14F-4D97-AF65-F5344CB8AC3E}">
        <p14:creationId xmlns:p14="http://schemas.microsoft.com/office/powerpoint/2010/main" val="25442253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dissolve">
                                      <p:cBhvr>
                                        <p:cTn id="15" dur="1000"/>
                                        <p:tgtEl>
                                          <p:spTgt spid="2">
                                            <p:txEl>
                                              <p:pRg st="2" end="2"/>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dissolve">
                                      <p:cBhvr>
                                        <p:cTn id="19" dur="1000"/>
                                        <p:tgtEl>
                                          <p:spTgt spid="2">
                                            <p:txEl>
                                              <p:pRg st="3" end="3"/>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ssolve">
                                      <p:cBhvr>
                                        <p:cTn id="23" dur="1000"/>
                                        <p:tgtEl>
                                          <p:spTgt spid="2">
                                            <p:txEl>
                                              <p:pRg st="4" end="4"/>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1000"/>
                                        <p:tgtEl>
                                          <p:spTgt spid="2">
                                            <p:txEl>
                                              <p:pRg st="5" end="5"/>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dissolve">
                                      <p:cBhvr>
                                        <p:cTn id="31" dur="1000"/>
                                        <p:tgtEl>
                                          <p:spTgt spid="2">
                                            <p:txEl>
                                              <p:pRg st="6" end="6"/>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dissolve">
                                      <p:cBhvr>
                                        <p:cTn id="35" dur="1000"/>
                                        <p:tgtEl>
                                          <p:spTgt spid="2">
                                            <p:txEl>
                                              <p:pRg st="7" end="7"/>
                                            </p:txEl>
                                          </p:spTgt>
                                        </p:tgtEl>
                                      </p:cBhvr>
                                    </p:animEffect>
                                  </p:childTnLst>
                                </p:cTn>
                              </p:par>
                            </p:childTnLst>
                          </p:cTn>
                        </p:par>
                        <p:par>
                          <p:cTn id="36" fill="hold">
                            <p:stCondLst>
                              <p:cond delay="8000"/>
                            </p:stCondLst>
                            <p:childTnLst>
                              <p:par>
                                <p:cTn id="37" presetID="9" presetClass="entr" presetSubtype="0" fill="hold"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dissolve">
                                      <p:cBhvr>
                                        <p:cTn id="39" dur="1000"/>
                                        <p:tgtEl>
                                          <p:spTgt spid="2">
                                            <p:txEl>
                                              <p:pRg st="8" end="8"/>
                                            </p:txEl>
                                          </p:spTgt>
                                        </p:tgtEl>
                                      </p:cBhvr>
                                    </p:animEffect>
                                  </p:childTnLst>
                                </p:cTn>
                              </p:par>
                            </p:childTnLst>
                          </p:cTn>
                        </p:par>
                        <p:par>
                          <p:cTn id="40" fill="hold">
                            <p:stCondLst>
                              <p:cond delay="9000"/>
                            </p:stCondLst>
                            <p:childTnLst>
                              <p:par>
                                <p:cTn id="41" presetID="9" presetClass="entr" presetSubtype="0" fill="hold"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dissolve">
                                      <p:cBhvr>
                                        <p:cTn id="43" dur="1000"/>
                                        <p:tgtEl>
                                          <p:spTgt spid="2">
                                            <p:txEl>
                                              <p:pRg st="9" end="9"/>
                                            </p:txEl>
                                          </p:spTgt>
                                        </p:tgtEl>
                                      </p:cBhvr>
                                    </p:animEffect>
                                  </p:childTnLst>
                                </p:cTn>
                              </p:par>
                            </p:childTnLst>
                          </p:cTn>
                        </p:par>
                        <p:par>
                          <p:cTn id="44" fill="hold">
                            <p:stCondLst>
                              <p:cond delay="10000"/>
                            </p:stCondLst>
                            <p:childTnLst>
                              <p:par>
                                <p:cTn id="45" presetID="9" presetClass="entr" presetSubtype="0" fill="hold"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dissolve">
                                      <p:cBhvr>
                                        <p:cTn id="47" dur="1000"/>
                                        <p:tgtEl>
                                          <p:spTgt spid="2">
                                            <p:txEl>
                                              <p:pRg st="10" end="10"/>
                                            </p:txEl>
                                          </p:spTgt>
                                        </p:tgtEl>
                                      </p:cBhvr>
                                    </p:animEffect>
                                  </p:childTnLst>
                                </p:cTn>
                              </p:par>
                            </p:childTnLst>
                          </p:cTn>
                        </p:par>
                        <p:par>
                          <p:cTn id="48" fill="hold">
                            <p:stCondLst>
                              <p:cond delay="11000"/>
                            </p:stCondLst>
                            <p:childTnLst>
                              <p:par>
                                <p:cTn id="49" presetID="9" presetClass="entr" presetSubtype="0" fill="hold"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dissolve">
                                      <p:cBhvr>
                                        <p:cTn id="51" dur="10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smtClean="0">
                <a:solidFill>
                  <a:srgbClr val="FF0000"/>
                </a:solidFill>
                <a:effectLst>
                  <a:outerShdw blurRad="50800" dist="38100" dir="2700000" algn="tl" rotWithShape="0">
                    <a:prstClr val="black">
                      <a:alpha val="40000"/>
                    </a:prstClr>
                  </a:outerShdw>
                </a:effectLst>
                <a:latin typeface="Book Antiqua" pitchFamily="18" charset="0"/>
              </a:rPr>
              <a:t>Thank you</a:t>
            </a:r>
            <a:endParaRPr lang="en-US" sz="5400" b="1" dirty="0">
              <a:solidFill>
                <a:srgbClr val="FF0000"/>
              </a:solidFill>
              <a:effectLst>
                <a:outerShdw blurRad="50800" dist="38100" dir="2700000" algn="tl" rotWithShape="0">
                  <a:prstClr val="black">
                    <a:alpha val="40000"/>
                  </a:prstClr>
                </a:outerShdw>
              </a:effectLst>
              <a:latin typeface="Book Antiqua" pitchFamily="18" charset="0"/>
            </a:endParaRPr>
          </a:p>
        </p:txBody>
      </p:sp>
      <p:sp>
        <p:nvSpPr>
          <p:cNvPr id="3" name="Slide Number Placeholder 2"/>
          <p:cNvSpPr>
            <a:spLocks noGrp="1"/>
          </p:cNvSpPr>
          <p:nvPr>
            <p:ph type="sldNum" sz="quarter" idx="12"/>
          </p:nvPr>
        </p:nvSpPr>
        <p:spPr/>
        <p:txBody>
          <a:bodyPr/>
          <a:lstStyle/>
          <a:p>
            <a:fld id="{F7034058-0050-48B9-9031-36DEAC97E560}" type="slidenum">
              <a:rPr lang="en-US" smtClean="0"/>
              <a:pPr/>
              <a:t>29</a:t>
            </a:fld>
            <a:endParaRPr lang="en-US"/>
          </a:p>
        </p:txBody>
      </p:sp>
    </p:spTree>
    <p:extLst>
      <p:ext uri="{BB962C8B-B14F-4D97-AF65-F5344CB8AC3E}">
        <p14:creationId xmlns:p14="http://schemas.microsoft.com/office/powerpoint/2010/main" val="89255837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V="1">
            <a:off x="254000" y="876300"/>
            <a:ext cx="11328400" cy="1905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3010590D-29F0-48B3-9362-E466F7A7CCAB}" type="slidenum">
              <a:rPr lang="en-US" smtClean="0"/>
              <a:pPr/>
              <a:t>3</a:t>
            </a:fld>
            <a:endParaRPr lang="en-US" dirty="0"/>
          </a:p>
        </p:txBody>
      </p:sp>
      <p:graphicFrame>
        <p:nvGraphicFramePr>
          <p:cNvPr id="9" name="Diagram 8"/>
          <p:cNvGraphicFramePr/>
          <p:nvPr>
            <p:extLst>
              <p:ext uri="{D42A27DB-BD31-4B8C-83A1-F6EECF244321}">
                <p14:modId xmlns:p14="http://schemas.microsoft.com/office/powerpoint/2010/main" val="3101835128"/>
              </p:ext>
            </p:extLst>
          </p:nvPr>
        </p:nvGraphicFramePr>
        <p:xfrm>
          <a:off x="1175658" y="1143000"/>
          <a:ext cx="10101943"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p:cNvSpPr/>
          <p:nvPr/>
        </p:nvSpPr>
        <p:spPr>
          <a:xfrm>
            <a:off x="798286" y="261259"/>
            <a:ext cx="4976872" cy="725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solidFill>
                  <a:srgbClr val="FF0000"/>
                </a:solidFill>
                <a:effectLst>
                  <a:outerShdw blurRad="38100" dist="38100" dir="2700000" algn="tl">
                    <a:srgbClr val="000000">
                      <a:alpha val="43137"/>
                    </a:srgbClr>
                  </a:outerShdw>
                </a:effectLst>
                <a:latin typeface="Book Antiqua" pitchFamily="18" charset="0"/>
              </a:rPr>
              <a:t>Outline</a:t>
            </a:r>
            <a:endParaRPr lang="en-US" sz="3600" b="1" dirty="0">
              <a:solidFill>
                <a:srgbClr val="FF0000"/>
              </a:solidFill>
              <a:effectLst>
                <a:outerShdw blurRad="38100" dist="38100" dir="2700000" algn="tl">
                  <a:srgbClr val="000000">
                    <a:alpha val="43137"/>
                  </a:srgbClr>
                </a:outerShdw>
              </a:effectLst>
              <a:latin typeface="Book Antiqua" pitchFamily="18" charset="0"/>
            </a:endParaRPr>
          </a:p>
        </p:txBody>
      </p:sp>
    </p:spTree>
    <p:extLst>
      <p:ext uri="{BB962C8B-B14F-4D97-AF65-F5344CB8AC3E}">
        <p14:creationId xmlns:p14="http://schemas.microsoft.com/office/powerpoint/2010/main" val="128706523"/>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8286" y="261259"/>
            <a:ext cx="7888514" cy="725714"/>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solidFill>
                  <a:srgbClr val="FF0000"/>
                </a:solidFill>
                <a:effectLst>
                  <a:outerShdw blurRad="38100" dist="38100" dir="2700000" algn="tl">
                    <a:srgbClr val="000000">
                      <a:alpha val="43137"/>
                    </a:srgbClr>
                  </a:outerShdw>
                </a:effectLst>
                <a:latin typeface="Book Antiqua" pitchFamily="18" charset="0"/>
              </a:rPr>
              <a:t>Property Losses – Cause examples</a:t>
            </a:r>
            <a:endParaRPr lang="en-US" sz="3600" b="1" dirty="0">
              <a:solidFill>
                <a:srgbClr val="FF0000"/>
              </a:solidFill>
              <a:effectLst>
                <a:outerShdw blurRad="38100" dist="38100" dir="2700000" algn="tl">
                  <a:srgbClr val="000000">
                    <a:alpha val="43137"/>
                  </a:srgbClr>
                </a:outerShdw>
              </a:effectLst>
              <a:latin typeface="Book Antiqua" pitchFamily="18" charset="0"/>
            </a:endParaRPr>
          </a:p>
        </p:txBody>
      </p:sp>
      <p:sp>
        <p:nvSpPr>
          <p:cNvPr id="3" name="Rectangle 2"/>
          <p:cNvSpPr/>
          <p:nvPr/>
        </p:nvSpPr>
        <p:spPr>
          <a:xfrm>
            <a:off x="943430" y="1204686"/>
            <a:ext cx="2496456" cy="4325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smtClean="0">
                <a:solidFill>
                  <a:schemeClr val="tx1"/>
                </a:solidFill>
                <a:latin typeface="Book Antiqua" pitchFamily="18" charset="0"/>
              </a:rPr>
              <a:t>Adverse Weather</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Breakdown</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Collapse</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Corrosion</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Cracking</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Defective Material</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Earthquake</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Explosion</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Faulty Design</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Faulty Workmanship</a:t>
            </a:r>
          </a:p>
          <a:p>
            <a:endParaRPr lang="en-US" dirty="0" smtClean="0">
              <a:solidFill>
                <a:schemeClr val="tx1"/>
              </a:solidFill>
              <a:latin typeface="Book Antiqua" pitchFamily="18" charset="0"/>
            </a:endParaRPr>
          </a:p>
          <a:p>
            <a:endParaRPr lang="en-US" dirty="0" smtClean="0">
              <a:solidFill>
                <a:schemeClr val="tx1"/>
              </a:solidFill>
              <a:latin typeface="Book Antiqua" pitchFamily="18" charset="0"/>
            </a:endParaRPr>
          </a:p>
          <a:p>
            <a:endParaRPr lang="en-US" dirty="0">
              <a:solidFill>
                <a:schemeClr val="tx1"/>
              </a:solidFill>
              <a:latin typeface="Book Antiqua" pitchFamily="18" charset="0"/>
            </a:endParaRPr>
          </a:p>
        </p:txBody>
      </p:sp>
      <p:sp>
        <p:nvSpPr>
          <p:cNvPr id="6" name="Rectangle 5"/>
          <p:cNvSpPr/>
          <p:nvPr/>
        </p:nvSpPr>
        <p:spPr>
          <a:xfrm>
            <a:off x="3926117" y="1211944"/>
            <a:ext cx="2953654" cy="4325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smtClean="0">
                <a:solidFill>
                  <a:schemeClr val="tx1"/>
                </a:solidFill>
                <a:latin typeface="Book Antiqua" pitchFamily="18" charset="0"/>
              </a:rPr>
              <a:t>Fire Damage</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Flood Damage</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Landslide</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Hurricane</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Impact</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Implosion</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Lighting</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Mold</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Natural Hazards</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Negligence</a:t>
            </a:r>
          </a:p>
          <a:p>
            <a:endParaRPr lang="en-US" dirty="0" smtClean="0">
              <a:solidFill>
                <a:schemeClr val="tx1"/>
              </a:solidFill>
              <a:latin typeface="Book Antiqua" pitchFamily="18" charset="0"/>
            </a:endParaRPr>
          </a:p>
          <a:p>
            <a:endParaRPr lang="en-US" dirty="0" smtClean="0">
              <a:solidFill>
                <a:schemeClr val="tx1"/>
              </a:solidFill>
              <a:latin typeface="Book Antiqua" pitchFamily="18" charset="0"/>
            </a:endParaRPr>
          </a:p>
          <a:p>
            <a:endParaRPr lang="en-US" dirty="0" smtClean="0">
              <a:solidFill>
                <a:schemeClr val="tx1"/>
              </a:solidFill>
              <a:latin typeface="Book Antiqua" pitchFamily="18" charset="0"/>
            </a:endParaRPr>
          </a:p>
          <a:p>
            <a:endParaRPr lang="en-US" dirty="0" smtClean="0">
              <a:solidFill>
                <a:schemeClr val="tx1"/>
              </a:solidFill>
              <a:latin typeface="Book Antiqua" pitchFamily="18" charset="0"/>
            </a:endParaRPr>
          </a:p>
          <a:p>
            <a:endParaRPr lang="en-US" dirty="0" smtClean="0">
              <a:solidFill>
                <a:schemeClr val="tx1"/>
              </a:solidFill>
              <a:latin typeface="Book Antiqua" pitchFamily="18" charset="0"/>
            </a:endParaRPr>
          </a:p>
          <a:p>
            <a:endParaRPr lang="en-US" dirty="0">
              <a:solidFill>
                <a:schemeClr val="tx1"/>
              </a:solidFill>
              <a:latin typeface="Book Antiqua" pitchFamily="18" charset="0"/>
            </a:endParaRPr>
          </a:p>
        </p:txBody>
      </p:sp>
      <p:sp>
        <p:nvSpPr>
          <p:cNvPr id="7" name="Rectangle 6"/>
          <p:cNvSpPr/>
          <p:nvPr/>
        </p:nvSpPr>
        <p:spPr>
          <a:xfrm>
            <a:off x="6894284" y="1233716"/>
            <a:ext cx="4154716" cy="5319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smtClean="0">
                <a:solidFill>
                  <a:schemeClr val="tx1"/>
                </a:solidFill>
                <a:latin typeface="Book Antiqua" pitchFamily="18" charset="0"/>
              </a:rPr>
              <a:t>Overheating</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Overload</a:t>
            </a:r>
          </a:p>
          <a:p>
            <a:endParaRPr lang="en-US" dirty="0" smtClean="0">
              <a:solidFill>
                <a:schemeClr val="tx1"/>
              </a:solidFill>
              <a:latin typeface="Book Antiqua" pitchFamily="18" charset="0"/>
            </a:endParaRPr>
          </a:p>
          <a:p>
            <a:r>
              <a:rPr lang="en-US" dirty="0" err="1" smtClean="0">
                <a:solidFill>
                  <a:schemeClr val="tx1"/>
                </a:solidFill>
                <a:latin typeface="Book Antiqua" pitchFamily="18" charset="0"/>
              </a:rPr>
              <a:t>Overspeed</a:t>
            </a:r>
            <a:endParaRPr lang="en-US" dirty="0" smtClean="0">
              <a:solidFill>
                <a:schemeClr val="tx1"/>
              </a:solidFill>
              <a:latin typeface="Book Antiqua" pitchFamily="18" charset="0"/>
            </a:endParaRP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Short circuit</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Storm</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Subsidence</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Terrorism</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Testing</a:t>
            </a:r>
          </a:p>
          <a:p>
            <a:endParaRPr lang="en-US" dirty="0" smtClean="0">
              <a:solidFill>
                <a:schemeClr val="tx1"/>
              </a:solidFill>
              <a:latin typeface="Book Antiqua" pitchFamily="18" charset="0"/>
            </a:endParaRPr>
          </a:p>
          <a:p>
            <a:r>
              <a:rPr lang="en-US" dirty="0" smtClean="0">
                <a:solidFill>
                  <a:schemeClr val="tx1"/>
                </a:solidFill>
                <a:latin typeface="Book Antiqua" pitchFamily="18" charset="0"/>
              </a:rPr>
              <a:t>Theft</a:t>
            </a:r>
          </a:p>
          <a:p>
            <a:endParaRPr lang="en-US" sz="2400" dirty="0" smtClean="0">
              <a:solidFill>
                <a:schemeClr val="tx1"/>
              </a:solidFill>
              <a:latin typeface="Book Antiqua" pitchFamily="18" charset="0"/>
            </a:endParaRPr>
          </a:p>
          <a:p>
            <a:r>
              <a:rPr lang="en-US" sz="2800" dirty="0" smtClean="0">
                <a:solidFill>
                  <a:srgbClr val="FF0000"/>
                </a:solidFill>
                <a:effectLst>
                  <a:outerShdw blurRad="38100" dist="38100" dir="2700000" algn="tl">
                    <a:srgbClr val="000000">
                      <a:alpha val="43137"/>
                    </a:srgbClr>
                  </a:outerShdw>
                </a:effectLst>
                <a:latin typeface="Book Antiqua" pitchFamily="18" charset="0"/>
              </a:rPr>
              <a:t>The list goes on………..</a:t>
            </a:r>
          </a:p>
          <a:p>
            <a:endParaRPr lang="en-US" dirty="0" smtClean="0">
              <a:solidFill>
                <a:schemeClr val="tx1"/>
              </a:solidFill>
              <a:latin typeface="Book Antiqua" pitchFamily="18" charset="0"/>
            </a:endParaRPr>
          </a:p>
          <a:p>
            <a:endParaRPr lang="en-US" dirty="0" smtClean="0">
              <a:solidFill>
                <a:schemeClr val="tx1"/>
              </a:solidFill>
              <a:latin typeface="Book Antiqua" pitchFamily="18" charset="0"/>
            </a:endParaRPr>
          </a:p>
          <a:p>
            <a:endParaRPr lang="en-US" dirty="0">
              <a:solidFill>
                <a:schemeClr val="tx1"/>
              </a:solidFill>
              <a:latin typeface="Book Antiqua" pitchFamily="18" charset="0"/>
            </a:endParaRPr>
          </a:p>
        </p:txBody>
      </p:sp>
      <p:sp>
        <p:nvSpPr>
          <p:cNvPr id="4" name="Slide Number Placeholder 3"/>
          <p:cNvSpPr>
            <a:spLocks noGrp="1"/>
          </p:cNvSpPr>
          <p:nvPr>
            <p:ph type="sldNum" sz="quarter" idx="12"/>
          </p:nvPr>
        </p:nvSpPr>
        <p:spPr/>
        <p:txBody>
          <a:bodyPr/>
          <a:lstStyle/>
          <a:p>
            <a:fld id="{F7034058-0050-48B9-9031-36DEAC97E560}" type="slidenum">
              <a:rPr lang="en-US" smtClean="0"/>
              <a:pPr/>
              <a:t>4</a:t>
            </a:fld>
            <a:endParaRPr lang="en-US"/>
          </a:p>
        </p:txBody>
      </p:sp>
    </p:spTree>
    <p:extLst>
      <p:ext uri="{BB962C8B-B14F-4D97-AF65-F5344CB8AC3E}">
        <p14:creationId xmlns:p14="http://schemas.microsoft.com/office/powerpoint/2010/main" val="583572127"/>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
                                            <p:txEl>
                                              <p:pRg st="0" end="0"/>
                                            </p:txEl>
                                          </p:spTgt>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par>
                          <p:cTn id="22" fill="hold">
                            <p:stCondLst>
                              <p:cond delay="3000"/>
                            </p:stCondLst>
                            <p:childTnLst>
                              <p:par>
                                <p:cTn id="23" presetID="29" presetClass="entr" presetSubtype="0" fill="hold"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4" end="4"/>
                                            </p:txEl>
                                          </p:spTgt>
                                        </p:tgtEl>
                                      </p:cBhvr>
                                    </p:animEffect>
                                  </p:childTnLst>
                                </p:cTn>
                              </p:par>
                            </p:childTnLst>
                          </p:cTn>
                        </p:par>
                        <p:par>
                          <p:cTn id="28" fill="hold">
                            <p:stCondLst>
                              <p:cond delay="4000"/>
                            </p:stCondLst>
                            <p:childTnLst>
                              <p:par>
                                <p:cTn id="29" presetID="29"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2"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
                                            <p:txEl>
                                              <p:pRg st="6" end="6"/>
                                            </p:txEl>
                                          </p:spTgt>
                                        </p:tgtEl>
                                      </p:cBhvr>
                                    </p:animEffect>
                                  </p:childTnLst>
                                </p:cTn>
                              </p:par>
                            </p:childTnLst>
                          </p:cTn>
                        </p:par>
                        <p:par>
                          <p:cTn id="34" fill="hold">
                            <p:stCondLst>
                              <p:cond delay="5000"/>
                            </p:stCondLst>
                            <p:childTnLst>
                              <p:par>
                                <p:cTn id="35" presetID="29" presetClass="entr" presetSubtype="0" fill="hold" nodeType="after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p:cTn id="37"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8" end="8"/>
                                            </p:txEl>
                                          </p:spTgt>
                                        </p:tgtEl>
                                      </p:cBhvr>
                                    </p:animEffect>
                                  </p:childTnLst>
                                </p:cTn>
                              </p:par>
                            </p:childTnLst>
                          </p:cTn>
                        </p:par>
                        <p:par>
                          <p:cTn id="40" fill="hold">
                            <p:stCondLst>
                              <p:cond delay="6000"/>
                            </p:stCondLst>
                            <p:childTnLst>
                              <p:par>
                                <p:cTn id="41" presetID="29" presetClass="entr" presetSubtype="0" fill="hold" nodeType="after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p:cTn id="43"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3">
                                            <p:txEl>
                                              <p:pRg st="10" end="10"/>
                                            </p:txEl>
                                          </p:spTgt>
                                        </p:tgtEl>
                                      </p:cBhvr>
                                    </p:animEffect>
                                  </p:childTnLst>
                                </p:cTn>
                              </p:par>
                            </p:childTnLst>
                          </p:cTn>
                        </p:par>
                        <p:par>
                          <p:cTn id="46" fill="hold">
                            <p:stCondLst>
                              <p:cond delay="7000"/>
                            </p:stCondLst>
                            <p:childTnLst>
                              <p:par>
                                <p:cTn id="47" presetID="29" presetClass="entr" presetSubtype="0" fill="hold" nodeType="after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 calcmode="lin" valueType="num">
                                      <p:cBhvr>
                                        <p:cTn id="49"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12" end="12"/>
                                            </p:txEl>
                                          </p:spTgt>
                                        </p:tgtEl>
                                      </p:cBhvr>
                                    </p:animEffect>
                                  </p:childTnLst>
                                </p:cTn>
                              </p:par>
                            </p:childTnLst>
                          </p:cTn>
                        </p:par>
                        <p:par>
                          <p:cTn id="52" fill="hold">
                            <p:stCondLst>
                              <p:cond delay="8000"/>
                            </p:stCondLst>
                            <p:childTnLst>
                              <p:par>
                                <p:cTn id="53" presetID="29" presetClass="entr" presetSubtype="0" fill="hold" nodeType="after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 calcmode="lin" valueType="num">
                                      <p:cBhvr>
                                        <p:cTn id="55"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56"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3">
                                            <p:txEl>
                                              <p:pRg st="14" end="14"/>
                                            </p:txEl>
                                          </p:spTgt>
                                        </p:tgtEl>
                                      </p:cBhvr>
                                    </p:animEffect>
                                  </p:childTnLst>
                                </p:cTn>
                              </p:par>
                            </p:childTnLst>
                          </p:cTn>
                        </p:par>
                        <p:par>
                          <p:cTn id="58" fill="hold">
                            <p:stCondLst>
                              <p:cond delay="9000"/>
                            </p:stCondLst>
                            <p:childTnLst>
                              <p:par>
                                <p:cTn id="59" presetID="29" presetClass="entr" presetSubtype="0" fill="hold" nodeType="afterEffect">
                                  <p:stCondLst>
                                    <p:cond delay="0"/>
                                  </p:stCondLst>
                                  <p:childTnLst>
                                    <p:set>
                                      <p:cBhvr>
                                        <p:cTn id="60" dur="1" fill="hold">
                                          <p:stCondLst>
                                            <p:cond delay="0"/>
                                          </p:stCondLst>
                                        </p:cTn>
                                        <p:tgtEl>
                                          <p:spTgt spid="3">
                                            <p:txEl>
                                              <p:pRg st="16" end="16"/>
                                            </p:txEl>
                                          </p:spTgt>
                                        </p:tgtEl>
                                        <p:attrNameLst>
                                          <p:attrName>style.visibility</p:attrName>
                                        </p:attrNameLst>
                                      </p:cBhvr>
                                      <p:to>
                                        <p:strVal val="visible"/>
                                      </p:to>
                                    </p:set>
                                    <p:anim calcmode="lin" valueType="num">
                                      <p:cBhvr>
                                        <p:cTn id="61" dur="1000" fill="hold"/>
                                        <p:tgtEl>
                                          <p:spTgt spid="3">
                                            <p:txEl>
                                              <p:pRg st="16" end="16"/>
                                            </p:txEl>
                                          </p:spTgt>
                                        </p:tgtEl>
                                        <p:attrNameLst>
                                          <p:attrName>ppt_x</p:attrName>
                                        </p:attrNameLst>
                                      </p:cBhvr>
                                      <p:tavLst>
                                        <p:tav tm="0">
                                          <p:val>
                                            <p:strVal val="#ppt_x-.2"/>
                                          </p:val>
                                        </p:tav>
                                        <p:tav tm="100000">
                                          <p:val>
                                            <p:strVal val="#ppt_x"/>
                                          </p:val>
                                        </p:tav>
                                      </p:tavLst>
                                    </p:anim>
                                    <p:anim calcmode="lin" valueType="num">
                                      <p:cBhvr>
                                        <p:cTn id="62" dur="1000" fill="hold"/>
                                        <p:tgtEl>
                                          <p:spTgt spid="3">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63" dur="1000"/>
                                        <p:tgtEl>
                                          <p:spTgt spid="3">
                                            <p:txEl>
                                              <p:pRg st="16" end="16"/>
                                            </p:txEl>
                                          </p:spTgt>
                                        </p:tgtEl>
                                      </p:cBhvr>
                                    </p:animEffect>
                                  </p:childTnLst>
                                </p:cTn>
                              </p:par>
                            </p:childTnLst>
                          </p:cTn>
                        </p:par>
                        <p:par>
                          <p:cTn id="64" fill="hold">
                            <p:stCondLst>
                              <p:cond delay="10000"/>
                            </p:stCondLst>
                            <p:childTnLst>
                              <p:par>
                                <p:cTn id="65" presetID="29" presetClass="entr" presetSubtype="0" fill="hold" nodeType="afterEffect">
                                  <p:stCondLst>
                                    <p:cond delay="0"/>
                                  </p:stCondLst>
                                  <p:childTnLst>
                                    <p:set>
                                      <p:cBhvr>
                                        <p:cTn id="66" dur="1" fill="hold">
                                          <p:stCondLst>
                                            <p:cond delay="0"/>
                                          </p:stCondLst>
                                        </p:cTn>
                                        <p:tgtEl>
                                          <p:spTgt spid="3">
                                            <p:txEl>
                                              <p:pRg st="18" end="18"/>
                                            </p:txEl>
                                          </p:spTgt>
                                        </p:tgtEl>
                                        <p:attrNameLst>
                                          <p:attrName>style.visibility</p:attrName>
                                        </p:attrNameLst>
                                      </p:cBhvr>
                                      <p:to>
                                        <p:strVal val="visible"/>
                                      </p:to>
                                    </p:set>
                                    <p:anim calcmode="lin" valueType="num">
                                      <p:cBhvr>
                                        <p:cTn id="67" dur="1000" fill="hold"/>
                                        <p:tgtEl>
                                          <p:spTgt spid="3">
                                            <p:txEl>
                                              <p:pRg st="18" end="18"/>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8" end="18"/>
                                            </p:txEl>
                                          </p:spTgt>
                                        </p:tgtEl>
                                      </p:cBhvr>
                                    </p:animEffect>
                                  </p:childTnLst>
                                </p:cTn>
                              </p:par>
                            </p:childTnLst>
                          </p:cTn>
                        </p:par>
                        <p:par>
                          <p:cTn id="70" fill="hold">
                            <p:stCondLst>
                              <p:cond delay="11000"/>
                            </p:stCondLst>
                            <p:childTnLst>
                              <p:par>
                                <p:cTn id="71" presetID="29" presetClass="entr" presetSubtype="0" fill="hold" nodeType="afterEffect">
                                  <p:stCondLst>
                                    <p:cond delay="0"/>
                                  </p:stCondLst>
                                  <p:childTnLst>
                                    <p:set>
                                      <p:cBhvr>
                                        <p:cTn id="72" dur="1" fill="hold">
                                          <p:stCondLst>
                                            <p:cond delay="0"/>
                                          </p:stCondLst>
                                        </p:cTn>
                                        <p:tgtEl>
                                          <p:spTgt spid="6">
                                            <p:txEl>
                                              <p:pRg st="0" end="0"/>
                                            </p:txEl>
                                          </p:spTgt>
                                        </p:tgtEl>
                                        <p:attrNameLst>
                                          <p:attrName>style.visibility</p:attrName>
                                        </p:attrNameLst>
                                      </p:cBhvr>
                                      <p:to>
                                        <p:strVal val="visible"/>
                                      </p:to>
                                    </p:set>
                                    <p:anim calcmode="lin" valueType="num">
                                      <p:cBhvr>
                                        <p:cTn id="73"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74"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75" dur="1000"/>
                                        <p:tgtEl>
                                          <p:spTgt spid="6">
                                            <p:txEl>
                                              <p:pRg st="0" end="0"/>
                                            </p:txEl>
                                          </p:spTgt>
                                        </p:tgtEl>
                                      </p:cBhvr>
                                    </p:animEffect>
                                  </p:childTnLst>
                                </p:cTn>
                              </p:par>
                            </p:childTnLst>
                          </p:cTn>
                        </p:par>
                        <p:par>
                          <p:cTn id="76" fill="hold">
                            <p:stCondLst>
                              <p:cond delay="12000"/>
                            </p:stCondLst>
                            <p:childTnLst>
                              <p:par>
                                <p:cTn id="77" presetID="29" presetClass="entr" presetSubtype="0" fill="hold" nodeType="afterEffect">
                                  <p:stCondLst>
                                    <p:cond delay="0"/>
                                  </p:stCondLst>
                                  <p:childTnLst>
                                    <p:set>
                                      <p:cBhvr>
                                        <p:cTn id="78" dur="1" fill="hold">
                                          <p:stCondLst>
                                            <p:cond delay="0"/>
                                          </p:stCondLst>
                                        </p:cTn>
                                        <p:tgtEl>
                                          <p:spTgt spid="6">
                                            <p:txEl>
                                              <p:pRg st="2" end="2"/>
                                            </p:txEl>
                                          </p:spTgt>
                                        </p:tgtEl>
                                        <p:attrNameLst>
                                          <p:attrName>style.visibility</p:attrName>
                                        </p:attrNameLst>
                                      </p:cBhvr>
                                      <p:to>
                                        <p:strVal val="visible"/>
                                      </p:to>
                                    </p:set>
                                    <p:anim calcmode="lin" valueType="num">
                                      <p:cBhvr>
                                        <p:cTn id="79"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80"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81" dur="1000"/>
                                        <p:tgtEl>
                                          <p:spTgt spid="6">
                                            <p:txEl>
                                              <p:pRg st="2" end="2"/>
                                            </p:txEl>
                                          </p:spTgt>
                                        </p:tgtEl>
                                      </p:cBhvr>
                                    </p:animEffect>
                                  </p:childTnLst>
                                </p:cTn>
                              </p:par>
                            </p:childTnLst>
                          </p:cTn>
                        </p:par>
                        <p:par>
                          <p:cTn id="82" fill="hold">
                            <p:stCondLst>
                              <p:cond delay="13000"/>
                            </p:stCondLst>
                            <p:childTnLst>
                              <p:par>
                                <p:cTn id="83" presetID="29" presetClass="entr" presetSubtype="0" fill="hold" nodeType="afterEffect">
                                  <p:stCondLst>
                                    <p:cond delay="0"/>
                                  </p:stCondLst>
                                  <p:childTnLst>
                                    <p:set>
                                      <p:cBhvr>
                                        <p:cTn id="84" dur="1" fill="hold">
                                          <p:stCondLst>
                                            <p:cond delay="0"/>
                                          </p:stCondLst>
                                        </p:cTn>
                                        <p:tgtEl>
                                          <p:spTgt spid="6">
                                            <p:txEl>
                                              <p:pRg st="4" end="4"/>
                                            </p:txEl>
                                          </p:spTgt>
                                        </p:tgtEl>
                                        <p:attrNameLst>
                                          <p:attrName>style.visibility</p:attrName>
                                        </p:attrNameLst>
                                      </p:cBhvr>
                                      <p:to>
                                        <p:strVal val="visible"/>
                                      </p:to>
                                    </p:set>
                                    <p:anim calcmode="lin" valueType="num">
                                      <p:cBhvr>
                                        <p:cTn id="85"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86"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87" dur="1000"/>
                                        <p:tgtEl>
                                          <p:spTgt spid="6">
                                            <p:txEl>
                                              <p:pRg st="4" end="4"/>
                                            </p:txEl>
                                          </p:spTgt>
                                        </p:tgtEl>
                                      </p:cBhvr>
                                    </p:animEffect>
                                  </p:childTnLst>
                                </p:cTn>
                              </p:par>
                            </p:childTnLst>
                          </p:cTn>
                        </p:par>
                        <p:par>
                          <p:cTn id="88" fill="hold">
                            <p:stCondLst>
                              <p:cond delay="14000"/>
                            </p:stCondLst>
                            <p:childTnLst>
                              <p:par>
                                <p:cTn id="89" presetID="29" presetClass="entr" presetSubtype="0" fill="hold" nodeType="afterEffect">
                                  <p:stCondLst>
                                    <p:cond delay="0"/>
                                  </p:stCondLst>
                                  <p:childTnLst>
                                    <p:set>
                                      <p:cBhvr>
                                        <p:cTn id="90" dur="1" fill="hold">
                                          <p:stCondLst>
                                            <p:cond delay="0"/>
                                          </p:stCondLst>
                                        </p:cTn>
                                        <p:tgtEl>
                                          <p:spTgt spid="6">
                                            <p:txEl>
                                              <p:pRg st="6" end="6"/>
                                            </p:txEl>
                                          </p:spTgt>
                                        </p:tgtEl>
                                        <p:attrNameLst>
                                          <p:attrName>style.visibility</p:attrName>
                                        </p:attrNameLst>
                                      </p:cBhvr>
                                      <p:to>
                                        <p:strVal val="visible"/>
                                      </p:to>
                                    </p:set>
                                    <p:anim calcmode="lin" valueType="num">
                                      <p:cBhvr>
                                        <p:cTn id="91" dur="1000" fill="hold"/>
                                        <p:tgtEl>
                                          <p:spTgt spid="6">
                                            <p:txEl>
                                              <p:pRg st="6" end="6"/>
                                            </p:txEl>
                                          </p:spTgt>
                                        </p:tgtEl>
                                        <p:attrNameLst>
                                          <p:attrName>ppt_x</p:attrName>
                                        </p:attrNameLst>
                                      </p:cBhvr>
                                      <p:tavLst>
                                        <p:tav tm="0">
                                          <p:val>
                                            <p:strVal val="#ppt_x-.2"/>
                                          </p:val>
                                        </p:tav>
                                        <p:tav tm="100000">
                                          <p:val>
                                            <p:strVal val="#ppt_x"/>
                                          </p:val>
                                        </p:tav>
                                      </p:tavLst>
                                    </p:anim>
                                    <p:anim calcmode="lin" valueType="num">
                                      <p:cBhvr>
                                        <p:cTn id="92" dur="1000" fill="hold"/>
                                        <p:tgtEl>
                                          <p:spTgt spid="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93" dur="1000"/>
                                        <p:tgtEl>
                                          <p:spTgt spid="6">
                                            <p:txEl>
                                              <p:pRg st="6" end="6"/>
                                            </p:txEl>
                                          </p:spTgt>
                                        </p:tgtEl>
                                      </p:cBhvr>
                                    </p:animEffect>
                                  </p:childTnLst>
                                </p:cTn>
                              </p:par>
                            </p:childTnLst>
                          </p:cTn>
                        </p:par>
                        <p:par>
                          <p:cTn id="94" fill="hold">
                            <p:stCondLst>
                              <p:cond delay="15000"/>
                            </p:stCondLst>
                            <p:childTnLst>
                              <p:par>
                                <p:cTn id="95" presetID="29" presetClass="entr" presetSubtype="0" fill="hold" nodeType="afterEffect">
                                  <p:stCondLst>
                                    <p:cond delay="0"/>
                                  </p:stCondLst>
                                  <p:childTnLst>
                                    <p:set>
                                      <p:cBhvr>
                                        <p:cTn id="96" dur="1" fill="hold">
                                          <p:stCondLst>
                                            <p:cond delay="0"/>
                                          </p:stCondLst>
                                        </p:cTn>
                                        <p:tgtEl>
                                          <p:spTgt spid="6">
                                            <p:txEl>
                                              <p:pRg st="8" end="8"/>
                                            </p:txEl>
                                          </p:spTgt>
                                        </p:tgtEl>
                                        <p:attrNameLst>
                                          <p:attrName>style.visibility</p:attrName>
                                        </p:attrNameLst>
                                      </p:cBhvr>
                                      <p:to>
                                        <p:strVal val="visible"/>
                                      </p:to>
                                    </p:set>
                                    <p:anim calcmode="lin" valueType="num">
                                      <p:cBhvr>
                                        <p:cTn id="97" dur="1000" fill="hold"/>
                                        <p:tgtEl>
                                          <p:spTgt spid="6">
                                            <p:txEl>
                                              <p:pRg st="8" end="8"/>
                                            </p:txEl>
                                          </p:spTgt>
                                        </p:tgtEl>
                                        <p:attrNameLst>
                                          <p:attrName>ppt_x</p:attrName>
                                        </p:attrNameLst>
                                      </p:cBhvr>
                                      <p:tavLst>
                                        <p:tav tm="0">
                                          <p:val>
                                            <p:strVal val="#ppt_x-.2"/>
                                          </p:val>
                                        </p:tav>
                                        <p:tav tm="100000">
                                          <p:val>
                                            <p:strVal val="#ppt_x"/>
                                          </p:val>
                                        </p:tav>
                                      </p:tavLst>
                                    </p:anim>
                                    <p:anim calcmode="lin" valueType="num">
                                      <p:cBhvr>
                                        <p:cTn id="98" dur="1000" fill="hold"/>
                                        <p:tgtEl>
                                          <p:spTgt spid="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6">
                                            <p:txEl>
                                              <p:pRg st="8" end="8"/>
                                            </p:txEl>
                                          </p:spTgt>
                                        </p:tgtEl>
                                      </p:cBhvr>
                                    </p:animEffect>
                                  </p:childTnLst>
                                </p:cTn>
                              </p:par>
                            </p:childTnLst>
                          </p:cTn>
                        </p:par>
                        <p:par>
                          <p:cTn id="100" fill="hold">
                            <p:stCondLst>
                              <p:cond delay="16000"/>
                            </p:stCondLst>
                            <p:childTnLst>
                              <p:par>
                                <p:cTn id="101" presetID="29" presetClass="entr" presetSubtype="0" fill="hold" nodeType="afterEffect">
                                  <p:stCondLst>
                                    <p:cond delay="0"/>
                                  </p:stCondLst>
                                  <p:childTnLst>
                                    <p:set>
                                      <p:cBhvr>
                                        <p:cTn id="102" dur="1" fill="hold">
                                          <p:stCondLst>
                                            <p:cond delay="0"/>
                                          </p:stCondLst>
                                        </p:cTn>
                                        <p:tgtEl>
                                          <p:spTgt spid="6">
                                            <p:txEl>
                                              <p:pRg st="10" end="10"/>
                                            </p:txEl>
                                          </p:spTgt>
                                        </p:tgtEl>
                                        <p:attrNameLst>
                                          <p:attrName>style.visibility</p:attrName>
                                        </p:attrNameLst>
                                      </p:cBhvr>
                                      <p:to>
                                        <p:strVal val="visible"/>
                                      </p:to>
                                    </p:set>
                                    <p:anim calcmode="lin" valueType="num">
                                      <p:cBhvr>
                                        <p:cTn id="103"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104"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105" dur="1000"/>
                                        <p:tgtEl>
                                          <p:spTgt spid="6">
                                            <p:txEl>
                                              <p:pRg st="10" end="10"/>
                                            </p:txEl>
                                          </p:spTgt>
                                        </p:tgtEl>
                                      </p:cBhvr>
                                    </p:animEffect>
                                  </p:childTnLst>
                                </p:cTn>
                              </p:par>
                            </p:childTnLst>
                          </p:cTn>
                        </p:par>
                        <p:par>
                          <p:cTn id="106" fill="hold">
                            <p:stCondLst>
                              <p:cond delay="17000"/>
                            </p:stCondLst>
                            <p:childTnLst>
                              <p:par>
                                <p:cTn id="107" presetID="29" presetClass="entr" presetSubtype="0" fill="hold" nodeType="afterEffect">
                                  <p:stCondLst>
                                    <p:cond delay="0"/>
                                  </p:stCondLst>
                                  <p:childTnLst>
                                    <p:set>
                                      <p:cBhvr>
                                        <p:cTn id="108" dur="1" fill="hold">
                                          <p:stCondLst>
                                            <p:cond delay="0"/>
                                          </p:stCondLst>
                                        </p:cTn>
                                        <p:tgtEl>
                                          <p:spTgt spid="6">
                                            <p:txEl>
                                              <p:pRg st="12" end="12"/>
                                            </p:txEl>
                                          </p:spTgt>
                                        </p:tgtEl>
                                        <p:attrNameLst>
                                          <p:attrName>style.visibility</p:attrName>
                                        </p:attrNameLst>
                                      </p:cBhvr>
                                      <p:to>
                                        <p:strVal val="visible"/>
                                      </p:to>
                                    </p:set>
                                    <p:anim calcmode="lin" valueType="num">
                                      <p:cBhvr>
                                        <p:cTn id="109" dur="1000" fill="hold"/>
                                        <p:tgtEl>
                                          <p:spTgt spid="6">
                                            <p:txEl>
                                              <p:pRg st="12" end="12"/>
                                            </p:txEl>
                                          </p:spTgt>
                                        </p:tgtEl>
                                        <p:attrNameLst>
                                          <p:attrName>ppt_x</p:attrName>
                                        </p:attrNameLst>
                                      </p:cBhvr>
                                      <p:tavLst>
                                        <p:tav tm="0">
                                          <p:val>
                                            <p:strVal val="#ppt_x-.2"/>
                                          </p:val>
                                        </p:tav>
                                        <p:tav tm="100000">
                                          <p:val>
                                            <p:strVal val="#ppt_x"/>
                                          </p:val>
                                        </p:tav>
                                      </p:tavLst>
                                    </p:anim>
                                    <p:anim calcmode="lin" valueType="num">
                                      <p:cBhvr>
                                        <p:cTn id="110" dur="1000" fill="hold"/>
                                        <p:tgtEl>
                                          <p:spTgt spid="6">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111" dur="1000"/>
                                        <p:tgtEl>
                                          <p:spTgt spid="6">
                                            <p:txEl>
                                              <p:pRg st="12" end="12"/>
                                            </p:txEl>
                                          </p:spTgt>
                                        </p:tgtEl>
                                      </p:cBhvr>
                                    </p:animEffect>
                                  </p:childTnLst>
                                </p:cTn>
                              </p:par>
                            </p:childTnLst>
                          </p:cTn>
                        </p:par>
                        <p:par>
                          <p:cTn id="112" fill="hold">
                            <p:stCondLst>
                              <p:cond delay="18000"/>
                            </p:stCondLst>
                            <p:childTnLst>
                              <p:par>
                                <p:cTn id="113" presetID="29" presetClass="entr" presetSubtype="0" fill="hold" nodeType="afterEffect">
                                  <p:stCondLst>
                                    <p:cond delay="0"/>
                                  </p:stCondLst>
                                  <p:childTnLst>
                                    <p:set>
                                      <p:cBhvr>
                                        <p:cTn id="114" dur="1" fill="hold">
                                          <p:stCondLst>
                                            <p:cond delay="0"/>
                                          </p:stCondLst>
                                        </p:cTn>
                                        <p:tgtEl>
                                          <p:spTgt spid="6">
                                            <p:txEl>
                                              <p:pRg st="14" end="14"/>
                                            </p:txEl>
                                          </p:spTgt>
                                        </p:tgtEl>
                                        <p:attrNameLst>
                                          <p:attrName>style.visibility</p:attrName>
                                        </p:attrNameLst>
                                      </p:cBhvr>
                                      <p:to>
                                        <p:strVal val="visible"/>
                                      </p:to>
                                    </p:set>
                                    <p:anim calcmode="lin" valueType="num">
                                      <p:cBhvr>
                                        <p:cTn id="115" dur="1000" fill="hold"/>
                                        <p:tgtEl>
                                          <p:spTgt spid="6">
                                            <p:txEl>
                                              <p:pRg st="14" end="14"/>
                                            </p:txEl>
                                          </p:spTgt>
                                        </p:tgtEl>
                                        <p:attrNameLst>
                                          <p:attrName>ppt_x</p:attrName>
                                        </p:attrNameLst>
                                      </p:cBhvr>
                                      <p:tavLst>
                                        <p:tav tm="0">
                                          <p:val>
                                            <p:strVal val="#ppt_x-.2"/>
                                          </p:val>
                                        </p:tav>
                                        <p:tav tm="100000">
                                          <p:val>
                                            <p:strVal val="#ppt_x"/>
                                          </p:val>
                                        </p:tav>
                                      </p:tavLst>
                                    </p:anim>
                                    <p:anim calcmode="lin" valueType="num">
                                      <p:cBhvr>
                                        <p:cTn id="116" dur="1000" fill="hold"/>
                                        <p:tgtEl>
                                          <p:spTgt spid="6">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117" dur="1000"/>
                                        <p:tgtEl>
                                          <p:spTgt spid="6">
                                            <p:txEl>
                                              <p:pRg st="14" end="14"/>
                                            </p:txEl>
                                          </p:spTgt>
                                        </p:tgtEl>
                                      </p:cBhvr>
                                    </p:animEffect>
                                  </p:childTnLst>
                                </p:cTn>
                              </p:par>
                            </p:childTnLst>
                          </p:cTn>
                        </p:par>
                        <p:par>
                          <p:cTn id="118" fill="hold">
                            <p:stCondLst>
                              <p:cond delay="19000"/>
                            </p:stCondLst>
                            <p:childTnLst>
                              <p:par>
                                <p:cTn id="119" presetID="29" presetClass="entr" presetSubtype="0" fill="hold" nodeType="afterEffect">
                                  <p:stCondLst>
                                    <p:cond delay="0"/>
                                  </p:stCondLst>
                                  <p:childTnLst>
                                    <p:set>
                                      <p:cBhvr>
                                        <p:cTn id="120" dur="1" fill="hold">
                                          <p:stCondLst>
                                            <p:cond delay="0"/>
                                          </p:stCondLst>
                                        </p:cTn>
                                        <p:tgtEl>
                                          <p:spTgt spid="6">
                                            <p:txEl>
                                              <p:pRg st="16" end="16"/>
                                            </p:txEl>
                                          </p:spTgt>
                                        </p:tgtEl>
                                        <p:attrNameLst>
                                          <p:attrName>style.visibility</p:attrName>
                                        </p:attrNameLst>
                                      </p:cBhvr>
                                      <p:to>
                                        <p:strVal val="visible"/>
                                      </p:to>
                                    </p:set>
                                    <p:anim calcmode="lin" valueType="num">
                                      <p:cBhvr>
                                        <p:cTn id="121" dur="1000" fill="hold"/>
                                        <p:tgtEl>
                                          <p:spTgt spid="6">
                                            <p:txEl>
                                              <p:pRg st="16" end="16"/>
                                            </p:txEl>
                                          </p:spTgt>
                                        </p:tgtEl>
                                        <p:attrNameLst>
                                          <p:attrName>ppt_x</p:attrName>
                                        </p:attrNameLst>
                                      </p:cBhvr>
                                      <p:tavLst>
                                        <p:tav tm="0">
                                          <p:val>
                                            <p:strVal val="#ppt_x-.2"/>
                                          </p:val>
                                        </p:tav>
                                        <p:tav tm="100000">
                                          <p:val>
                                            <p:strVal val="#ppt_x"/>
                                          </p:val>
                                        </p:tav>
                                      </p:tavLst>
                                    </p:anim>
                                    <p:anim calcmode="lin" valueType="num">
                                      <p:cBhvr>
                                        <p:cTn id="122" dur="1000" fill="hold"/>
                                        <p:tgtEl>
                                          <p:spTgt spid="6">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123" dur="1000"/>
                                        <p:tgtEl>
                                          <p:spTgt spid="6">
                                            <p:txEl>
                                              <p:pRg st="16" end="16"/>
                                            </p:txEl>
                                          </p:spTgt>
                                        </p:tgtEl>
                                      </p:cBhvr>
                                    </p:animEffect>
                                  </p:childTnLst>
                                </p:cTn>
                              </p:par>
                            </p:childTnLst>
                          </p:cTn>
                        </p:par>
                        <p:par>
                          <p:cTn id="124" fill="hold">
                            <p:stCondLst>
                              <p:cond delay="20000"/>
                            </p:stCondLst>
                            <p:childTnLst>
                              <p:par>
                                <p:cTn id="125" presetID="29" presetClass="entr" presetSubtype="0" fill="hold" nodeType="afterEffect">
                                  <p:stCondLst>
                                    <p:cond delay="0"/>
                                  </p:stCondLst>
                                  <p:childTnLst>
                                    <p:set>
                                      <p:cBhvr>
                                        <p:cTn id="126" dur="1" fill="hold">
                                          <p:stCondLst>
                                            <p:cond delay="0"/>
                                          </p:stCondLst>
                                        </p:cTn>
                                        <p:tgtEl>
                                          <p:spTgt spid="6">
                                            <p:txEl>
                                              <p:pRg st="18" end="18"/>
                                            </p:txEl>
                                          </p:spTgt>
                                        </p:tgtEl>
                                        <p:attrNameLst>
                                          <p:attrName>style.visibility</p:attrName>
                                        </p:attrNameLst>
                                      </p:cBhvr>
                                      <p:to>
                                        <p:strVal val="visible"/>
                                      </p:to>
                                    </p:set>
                                    <p:anim calcmode="lin" valueType="num">
                                      <p:cBhvr>
                                        <p:cTn id="127" dur="1000" fill="hold"/>
                                        <p:tgtEl>
                                          <p:spTgt spid="6">
                                            <p:txEl>
                                              <p:pRg st="18" end="18"/>
                                            </p:txEl>
                                          </p:spTgt>
                                        </p:tgtEl>
                                        <p:attrNameLst>
                                          <p:attrName>ppt_x</p:attrName>
                                        </p:attrNameLst>
                                      </p:cBhvr>
                                      <p:tavLst>
                                        <p:tav tm="0">
                                          <p:val>
                                            <p:strVal val="#ppt_x-.2"/>
                                          </p:val>
                                        </p:tav>
                                        <p:tav tm="100000">
                                          <p:val>
                                            <p:strVal val="#ppt_x"/>
                                          </p:val>
                                        </p:tav>
                                      </p:tavLst>
                                    </p:anim>
                                    <p:anim calcmode="lin" valueType="num">
                                      <p:cBhvr>
                                        <p:cTn id="128" dur="1000" fill="hold"/>
                                        <p:tgtEl>
                                          <p:spTgt spid="6">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29" dur="1000"/>
                                        <p:tgtEl>
                                          <p:spTgt spid="6">
                                            <p:txEl>
                                              <p:pRg st="18" end="18"/>
                                            </p:txEl>
                                          </p:spTgt>
                                        </p:tgtEl>
                                      </p:cBhvr>
                                    </p:animEffect>
                                  </p:childTnLst>
                                </p:cTn>
                              </p:par>
                            </p:childTnLst>
                          </p:cTn>
                        </p:par>
                        <p:par>
                          <p:cTn id="130" fill="hold">
                            <p:stCondLst>
                              <p:cond delay="21000"/>
                            </p:stCondLst>
                            <p:childTnLst>
                              <p:par>
                                <p:cTn id="131" presetID="29" presetClass="entr" presetSubtype="0" fill="hold" nodeType="afterEffect">
                                  <p:stCondLst>
                                    <p:cond delay="0"/>
                                  </p:stCondLst>
                                  <p:childTnLst>
                                    <p:set>
                                      <p:cBhvr>
                                        <p:cTn id="132" dur="1" fill="hold">
                                          <p:stCondLst>
                                            <p:cond delay="0"/>
                                          </p:stCondLst>
                                        </p:cTn>
                                        <p:tgtEl>
                                          <p:spTgt spid="7">
                                            <p:txEl>
                                              <p:pRg st="0" end="0"/>
                                            </p:txEl>
                                          </p:spTgt>
                                        </p:tgtEl>
                                        <p:attrNameLst>
                                          <p:attrName>style.visibility</p:attrName>
                                        </p:attrNameLst>
                                      </p:cBhvr>
                                      <p:to>
                                        <p:strVal val="visible"/>
                                      </p:to>
                                    </p:set>
                                    <p:anim calcmode="lin" valueType="num">
                                      <p:cBhvr>
                                        <p:cTn id="133" dur="10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134" dur="1000" fill="hold"/>
                                        <p:tgtEl>
                                          <p:spTgt spid="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35" dur="1000"/>
                                        <p:tgtEl>
                                          <p:spTgt spid="7">
                                            <p:txEl>
                                              <p:pRg st="0" end="0"/>
                                            </p:txEl>
                                          </p:spTgt>
                                        </p:tgtEl>
                                      </p:cBhvr>
                                    </p:animEffect>
                                  </p:childTnLst>
                                </p:cTn>
                              </p:par>
                            </p:childTnLst>
                          </p:cTn>
                        </p:par>
                        <p:par>
                          <p:cTn id="136" fill="hold">
                            <p:stCondLst>
                              <p:cond delay="22000"/>
                            </p:stCondLst>
                            <p:childTnLst>
                              <p:par>
                                <p:cTn id="137" presetID="29" presetClass="entr" presetSubtype="0" fill="hold" nodeType="afterEffect">
                                  <p:stCondLst>
                                    <p:cond delay="0"/>
                                  </p:stCondLst>
                                  <p:childTnLst>
                                    <p:set>
                                      <p:cBhvr>
                                        <p:cTn id="138" dur="1" fill="hold">
                                          <p:stCondLst>
                                            <p:cond delay="0"/>
                                          </p:stCondLst>
                                        </p:cTn>
                                        <p:tgtEl>
                                          <p:spTgt spid="7">
                                            <p:txEl>
                                              <p:pRg st="2" end="2"/>
                                            </p:txEl>
                                          </p:spTgt>
                                        </p:tgtEl>
                                        <p:attrNameLst>
                                          <p:attrName>style.visibility</p:attrName>
                                        </p:attrNameLst>
                                      </p:cBhvr>
                                      <p:to>
                                        <p:strVal val="visible"/>
                                      </p:to>
                                    </p:set>
                                    <p:anim calcmode="lin" valueType="num">
                                      <p:cBhvr>
                                        <p:cTn id="139" dur="1000" fill="hold"/>
                                        <p:tgtEl>
                                          <p:spTgt spid="7">
                                            <p:txEl>
                                              <p:pRg st="2" end="2"/>
                                            </p:txEl>
                                          </p:spTgt>
                                        </p:tgtEl>
                                        <p:attrNameLst>
                                          <p:attrName>ppt_x</p:attrName>
                                        </p:attrNameLst>
                                      </p:cBhvr>
                                      <p:tavLst>
                                        <p:tav tm="0">
                                          <p:val>
                                            <p:strVal val="#ppt_x-.2"/>
                                          </p:val>
                                        </p:tav>
                                        <p:tav tm="100000">
                                          <p:val>
                                            <p:strVal val="#ppt_x"/>
                                          </p:val>
                                        </p:tav>
                                      </p:tavLst>
                                    </p:anim>
                                    <p:anim calcmode="lin" valueType="num">
                                      <p:cBhvr>
                                        <p:cTn id="140" dur="1000" fill="hold"/>
                                        <p:tgtEl>
                                          <p:spTgt spid="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41" dur="1000"/>
                                        <p:tgtEl>
                                          <p:spTgt spid="7">
                                            <p:txEl>
                                              <p:pRg st="2" end="2"/>
                                            </p:txEl>
                                          </p:spTgt>
                                        </p:tgtEl>
                                      </p:cBhvr>
                                    </p:animEffect>
                                  </p:childTnLst>
                                </p:cTn>
                              </p:par>
                            </p:childTnLst>
                          </p:cTn>
                        </p:par>
                        <p:par>
                          <p:cTn id="142" fill="hold">
                            <p:stCondLst>
                              <p:cond delay="23000"/>
                            </p:stCondLst>
                            <p:childTnLst>
                              <p:par>
                                <p:cTn id="143" presetID="29" presetClass="entr" presetSubtype="0" fill="hold" nodeType="afterEffect">
                                  <p:stCondLst>
                                    <p:cond delay="0"/>
                                  </p:stCondLst>
                                  <p:childTnLst>
                                    <p:set>
                                      <p:cBhvr>
                                        <p:cTn id="144" dur="1" fill="hold">
                                          <p:stCondLst>
                                            <p:cond delay="0"/>
                                          </p:stCondLst>
                                        </p:cTn>
                                        <p:tgtEl>
                                          <p:spTgt spid="7">
                                            <p:txEl>
                                              <p:pRg st="4" end="4"/>
                                            </p:txEl>
                                          </p:spTgt>
                                        </p:tgtEl>
                                        <p:attrNameLst>
                                          <p:attrName>style.visibility</p:attrName>
                                        </p:attrNameLst>
                                      </p:cBhvr>
                                      <p:to>
                                        <p:strVal val="visible"/>
                                      </p:to>
                                    </p:set>
                                    <p:anim calcmode="lin" valueType="num">
                                      <p:cBhvr>
                                        <p:cTn id="145" dur="1000" fill="hold"/>
                                        <p:tgtEl>
                                          <p:spTgt spid="7">
                                            <p:txEl>
                                              <p:pRg st="4" end="4"/>
                                            </p:txEl>
                                          </p:spTgt>
                                        </p:tgtEl>
                                        <p:attrNameLst>
                                          <p:attrName>ppt_x</p:attrName>
                                        </p:attrNameLst>
                                      </p:cBhvr>
                                      <p:tavLst>
                                        <p:tav tm="0">
                                          <p:val>
                                            <p:strVal val="#ppt_x-.2"/>
                                          </p:val>
                                        </p:tav>
                                        <p:tav tm="100000">
                                          <p:val>
                                            <p:strVal val="#ppt_x"/>
                                          </p:val>
                                        </p:tav>
                                      </p:tavLst>
                                    </p:anim>
                                    <p:anim calcmode="lin" valueType="num">
                                      <p:cBhvr>
                                        <p:cTn id="146" dur="1000" fill="hold"/>
                                        <p:tgtEl>
                                          <p:spTgt spid="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147" dur="1000"/>
                                        <p:tgtEl>
                                          <p:spTgt spid="7">
                                            <p:txEl>
                                              <p:pRg st="4" end="4"/>
                                            </p:txEl>
                                          </p:spTgt>
                                        </p:tgtEl>
                                      </p:cBhvr>
                                    </p:animEffect>
                                  </p:childTnLst>
                                </p:cTn>
                              </p:par>
                            </p:childTnLst>
                          </p:cTn>
                        </p:par>
                        <p:par>
                          <p:cTn id="148" fill="hold">
                            <p:stCondLst>
                              <p:cond delay="24000"/>
                            </p:stCondLst>
                            <p:childTnLst>
                              <p:par>
                                <p:cTn id="149" presetID="29" presetClass="entr" presetSubtype="0" fill="hold" nodeType="afterEffect">
                                  <p:stCondLst>
                                    <p:cond delay="0"/>
                                  </p:stCondLst>
                                  <p:childTnLst>
                                    <p:set>
                                      <p:cBhvr>
                                        <p:cTn id="150" dur="1" fill="hold">
                                          <p:stCondLst>
                                            <p:cond delay="0"/>
                                          </p:stCondLst>
                                        </p:cTn>
                                        <p:tgtEl>
                                          <p:spTgt spid="7">
                                            <p:txEl>
                                              <p:pRg st="6" end="6"/>
                                            </p:txEl>
                                          </p:spTgt>
                                        </p:tgtEl>
                                        <p:attrNameLst>
                                          <p:attrName>style.visibility</p:attrName>
                                        </p:attrNameLst>
                                      </p:cBhvr>
                                      <p:to>
                                        <p:strVal val="visible"/>
                                      </p:to>
                                    </p:set>
                                    <p:anim calcmode="lin" valueType="num">
                                      <p:cBhvr>
                                        <p:cTn id="151" dur="1000" fill="hold"/>
                                        <p:tgtEl>
                                          <p:spTgt spid="7">
                                            <p:txEl>
                                              <p:pRg st="6" end="6"/>
                                            </p:txEl>
                                          </p:spTgt>
                                        </p:tgtEl>
                                        <p:attrNameLst>
                                          <p:attrName>ppt_x</p:attrName>
                                        </p:attrNameLst>
                                      </p:cBhvr>
                                      <p:tavLst>
                                        <p:tav tm="0">
                                          <p:val>
                                            <p:strVal val="#ppt_x-.2"/>
                                          </p:val>
                                        </p:tav>
                                        <p:tav tm="100000">
                                          <p:val>
                                            <p:strVal val="#ppt_x"/>
                                          </p:val>
                                        </p:tav>
                                      </p:tavLst>
                                    </p:anim>
                                    <p:anim calcmode="lin" valueType="num">
                                      <p:cBhvr>
                                        <p:cTn id="152" dur="1000" fill="hold"/>
                                        <p:tgtEl>
                                          <p:spTgt spid="7">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153" dur="1000"/>
                                        <p:tgtEl>
                                          <p:spTgt spid="7">
                                            <p:txEl>
                                              <p:pRg st="6" end="6"/>
                                            </p:txEl>
                                          </p:spTgt>
                                        </p:tgtEl>
                                      </p:cBhvr>
                                    </p:animEffect>
                                  </p:childTnLst>
                                </p:cTn>
                              </p:par>
                            </p:childTnLst>
                          </p:cTn>
                        </p:par>
                        <p:par>
                          <p:cTn id="154" fill="hold">
                            <p:stCondLst>
                              <p:cond delay="25000"/>
                            </p:stCondLst>
                            <p:childTnLst>
                              <p:par>
                                <p:cTn id="155" presetID="29" presetClass="entr" presetSubtype="0" fill="hold" nodeType="afterEffect">
                                  <p:stCondLst>
                                    <p:cond delay="0"/>
                                  </p:stCondLst>
                                  <p:childTnLst>
                                    <p:set>
                                      <p:cBhvr>
                                        <p:cTn id="156" dur="1" fill="hold">
                                          <p:stCondLst>
                                            <p:cond delay="0"/>
                                          </p:stCondLst>
                                        </p:cTn>
                                        <p:tgtEl>
                                          <p:spTgt spid="7">
                                            <p:txEl>
                                              <p:pRg st="8" end="8"/>
                                            </p:txEl>
                                          </p:spTgt>
                                        </p:tgtEl>
                                        <p:attrNameLst>
                                          <p:attrName>style.visibility</p:attrName>
                                        </p:attrNameLst>
                                      </p:cBhvr>
                                      <p:to>
                                        <p:strVal val="visible"/>
                                      </p:to>
                                    </p:set>
                                    <p:anim calcmode="lin" valueType="num">
                                      <p:cBhvr>
                                        <p:cTn id="157" dur="1000" fill="hold"/>
                                        <p:tgtEl>
                                          <p:spTgt spid="7">
                                            <p:txEl>
                                              <p:pRg st="8" end="8"/>
                                            </p:txEl>
                                          </p:spTgt>
                                        </p:tgtEl>
                                        <p:attrNameLst>
                                          <p:attrName>ppt_x</p:attrName>
                                        </p:attrNameLst>
                                      </p:cBhvr>
                                      <p:tavLst>
                                        <p:tav tm="0">
                                          <p:val>
                                            <p:strVal val="#ppt_x-.2"/>
                                          </p:val>
                                        </p:tav>
                                        <p:tav tm="100000">
                                          <p:val>
                                            <p:strVal val="#ppt_x"/>
                                          </p:val>
                                        </p:tav>
                                      </p:tavLst>
                                    </p:anim>
                                    <p:anim calcmode="lin" valueType="num">
                                      <p:cBhvr>
                                        <p:cTn id="158" dur="1000" fill="hold"/>
                                        <p:tgtEl>
                                          <p:spTgt spid="7">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159" dur="1000"/>
                                        <p:tgtEl>
                                          <p:spTgt spid="7">
                                            <p:txEl>
                                              <p:pRg st="8" end="8"/>
                                            </p:txEl>
                                          </p:spTgt>
                                        </p:tgtEl>
                                      </p:cBhvr>
                                    </p:animEffect>
                                  </p:childTnLst>
                                </p:cTn>
                              </p:par>
                            </p:childTnLst>
                          </p:cTn>
                        </p:par>
                        <p:par>
                          <p:cTn id="160" fill="hold">
                            <p:stCondLst>
                              <p:cond delay="26000"/>
                            </p:stCondLst>
                            <p:childTnLst>
                              <p:par>
                                <p:cTn id="161" presetID="29" presetClass="entr" presetSubtype="0" fill="hold" nodeType="afterEffect">
                                  <p:stCondLst>
                                    <p:cond delay="0"/>
                                  </p:stCondLst>
                                  <p:childTnLst>
                                    <p:set>
                                      <p:cBhvr>
                                        <p:cTn id="162" dur="1" fill="hold">
                                          <p:stCondLst>
                                            <p:cond delay="0"/>
                                          </p:stCondLst>
                                        </p:cTn>
                                        <p:tgtEl>
                                          <p:spTgt spid="7">
                                            <p:txEl>
                                              <p:pRg st="10" end="10"/>
                                            </p:txEl>
                                          </p:spTgt>
                                        </p:tgtEl>
                                        <p:attrNameLst>
                                          <p:attrName>style.visibility</p:attrName>
                                        </p:attrNameLst>
                                      </p:cBhvr>
                                      <p:to>
                                        <p:strVal val="visible"/>
                                      </p:to>
                                    </p:set>
                                    <p:anim calcmode="lin" valueType="num">
                                      <p:cBhvr>
                                        <p:cTn id="163" dur="1000" fill="hold"/>
                                        <p:tgtEl>
                                          <p:spTgt spid="7">
                                            <p:txEl>
                                              <p:pRg st="10" end="10"/>
                                            </p:txEl>
                                          </p:spTgt>
                                        </p:tgtEl>
                                        <p:attrNameLst>
                                          <p:attrName>ppt_x</p:attrName>
                                        </p:attrNameLst>
                                      </p:cBhvr>
                                      <p:tavLst>
                                        <p:tav tm="0">
                                          <p:val>
                                            <p:strVal val="#ppt_x-.2"/>
                                          </p:val>
                                        </p:tav>
                                        <p:tav tm="100000">
                                          <p:val>
                                            <p:strVal val="#ppt_x"/>
                                          </p:val>
                                        </p:tav>
                                      </p:tavLst>
                                    </p:anim>
                                    <p:anim calcmode="lin" valueType="num">
                                      <p:cBhvr>
                                        <p:cTn id="164" dur="1000" fill="hold"/>
                                        <p:tgtEl>
                                          <p:spTgt spid="7">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165" dur="1000"/>
                                        <p:tgtEl>
                                          <p:spTgt spid="7">
                                            <p:txEl>
                                              <p:pRg st="10" end="10"/>
                                            </p:txEl>
                                          </p:spTgt>
                                        </p:tgtEl>
                                      </p:cBhvr>
                                    </p:animEffect>
                                  </p:childTnLst>
                                </p:cTn>
                              </p:par>
                            </p:childTnLst>
                          </p:cTn>
                        </p:par>
                        <p:par>
                          <p:cTn id="166" fill="hold">
                            <p:stCondLst>
                              <p:cond delay="27000"/>
                            </p:stCondLst>
                            <p:childTnLst>
                              <p:par>
                                <p:cTn id="167" presetID="29" presetClass="entr" presetSubtype="0" fill="hold" nodeType="afterEffect">
                                  <p:stCondLst>
                                    <p:cond delay="0"/>
                                  </p:stCondLst>
                                  <p:childTnLst>
                                    <p:set>
                                      <p:cBhvr>
                                        <p:cTn id="168" dur="1" fill="hold">
                                          <p:stCondLst>
                                            <p:cond delay="0"/>
                                          </p:stCondLst>
                                        </p:cTn>
                                        <p:tgtEl>
                                          <p:spTgt spid="7">
                                            <p:txEl>
                                              <p:pRg st="12" end="12"/>
                                            </p:txEl>
                                          </p:spTgt>
                                        </p:tgtEl>
                                        <p:attrNameLst>
                                          <p:attrName>style.visibility</p:attrName>
                                        </p:attrNameLst>
                                      </p:cBhvr>
                                      <p:to>
                                        <p:strVal val="visible"/>
                                      </p:to>
                                    </p:set>
                                    <p:anim calcmode="lin" valueType="num">
                                      <p:cBhvr>
                                        <p:cTn id="169" dur="1000" fill="hold"/>
                                        <p:tgtEl>
                                          <p:spTgt spid="7">
                                            <p:txEl>
                                              <p:pRg st="12" end="12"/>
                                            </p:txEl>
                                          </p:spTgt>
                                        </p:tgtEl>
                                        <p:attrNameLst>
                                          <p:attrName>ppt_x</p:attrName>
                                        </p:attrNameLst>
                                      </p:cBhvr>
                                      <p:tavLst>
                                        <p:tav tm="0">
                                          <p:val>
                                            <p:strVal val="#ppt_x-.2"/>
                                          </p:val>
                                        </p:tav>
                                        <p:tav tm="100000">
                                          <p:val>
                                            <p:strVal val="#ppt_x"/>
                                          </p:val>
                                        </p:tav>
                                      </p:tavLst>
                                    </p:anim>
                                    <p:anim calcmode="lin" valueType="num">
                                      <p:cBhvr>
                                        <p:cTn id="170" dur="1000" fill="hold"/>
                                        <p:tgtEl>
                                          <p:spTgt spid="7">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171" dur="1000"/>
                                        <p:tgtEl>
                                          <p:spTgt spid="7">
                                            <p:txEl>
                                              <p:pRg st="12" end="12"/>
                                            </p:txEl>
                                          </p:spTgt>
                                        </p:tgtEl>
                                      </p:cBhvr>
                                    </p:animEffect>
                                  </p:childTnLst>
                                </p:cTn>
                              </p:par>
                            </p:childTnLst>
                          </p:cTn>
                        </p:par>
                        <p:par>
                          <p:cTn id="172" fill="hold">
                            <p:stCondLst>
                              <p:cond delay="28000"/>
                            </p:stCondLst>
                            <p:childTnLst>
                              <p:par>
                                <p:cTn id="173" presetID="29" presetClass="entr" presetSubtype="0" fill="hold" nodeType="afterEffect">
                                  <p:stCondLst>
                                    <p:cond delay="0"/>
                                  </p:stCondLst>
                                  <p:childTnLst>
                                    <p:set>
                                      <p:cBhvr>
                                        <p:cTn id="174" dur="1" fill="hold">
                                          <p:stCondLst>
                                            <p:cond delay="0"/>
                                          </p:stCondLst>
                                        </p:cTn>
                                        <p:tgtEl>
                                          <p:spTgt spid="7">
                                            <p:txEl>
                                              <p:pRg st="14" end="14"/>
                                            </p:txEl>
                                          </p:spTgt>
                                        </p:tgtEl>
                                        <p:attrNameLst>
                                          <p:attrName>style.visibility</p:attrName>
                                        </p:attrNameLst>
                                      </p:cBhvr>
                                      <p:to>
                                        <p:strVal val="visible"/>
                                      </p:to>
                                    </p:set>
                                    <p:anim calcmode="lin" valueType="num">
                                      <p:cBhvr>
                                        <p:cTn id="175" dur="1000" fill="hold"/>
                                        <p:tgtEl>
                                          <p:spTgt spid="7">
                                            <p:txEl>
                                              <p:pRg st="14" end="14"/>
                                            </p:txEl>
                                          </p:spTgt>
                                        </p:tgtEl>
                                        <p:attrNameLst>
                                          <p:attrName>ppt_x</p:attrName>
                                        </p:attrNameLst>
                                      </p:cBhvr>
                                      <p:tavLst>
                                        <p:tav tm="0">
                                          <p:val>
                                            <p:strVal val="#ppt_x-.2"/>
                                          </p:val>
                                        </p:tav>
                                        <p:tav tm="100000">
                                          <p:val>
                                            <p:strVal val="#ppt_x"/>
                                          </p:val>
                                        </p:tav>
                                      </p:tavLst>
                                    </p:anim>
                                    <p:anim calcmode="lin" valueType="num">
                                      <p:cBhvr>
                                        <p:cTn id="176" dur="1000" fill="hold"/>
                                        <p:tgtEl>
                                          <p:spTgt spid="7">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177" dur="1000"/>
                                        <p:tgtEl>
                                          <p:spTgt spid="7">
                                            <p:txEl>
                                              <p:pRg st="14" end="14"/>
                                            </p:txEl>
                                          </p:spTgt>
                                        </p:tgtEl>
                                      </p:cBhvr>
                                    </p:animEffect>
                                  </p:childTnLst>
                                </p:cTn>
                              </p:par>
                            </p:childTnLst>
                          </p:cTn>
                        </p:par>
                        <p:par>
                          <p:cTn id="178" fill="hold">
                            <p:stCondLst>
                              <p:cond delay="29000"/>
                            </p:stCondLst>
                            <p:childTnLst>
                              <p:par>
                                <p:cTn id="179" presetID="29" presetClass="entr" presetSubtype="0" fill="hold" nodeType="afterEffect">
                                  <p:stCondLst>
                                    <p:cond delay="0"/>
                                  </p:stCondLst>
                                  <p:childTnLst>
                                    <p:set>
                                      <p:cBhvr>
                                        <p:cTn id="180" dur="1" fill="hold">
                                          <p:stCondLst>
                                            <p:cond delay="0"/>
                                          </p:stCondLst>
                                        </p:cTn>
                                        <p:tgtEl>
                                          <p:spTgt spid="7">
                                            <p:txEl>
                                              <p:pRg st="16" end="16"/>
                                            </p:txEl>
                                          </p:spTgt>
                                        </p:tgtEl>
                                        <p:attrNameLst>
                                          <p:attrName>style.visibility</p:attrName>
                                        </p:attrNameLst>
                                      </p:cBhvr>
                                      <p:to>
                                        <p:strVal val="visible"/>
                                      </p:to>
                                    </p:set>
                                    <p:anim calcmode="lin" valueType="num">
                                      <p:cBhvr>
                                        <p:cTn id="181" dur="1000" fill="hold"/>
                                        <p:tgtEl>
                                          <p:spTgt spid="7">
                                            <p:txEl>
                                              <p:pRg st="16" end="16"/>
                                            </p:txEl>
                                          </p:spTgt>
                                        </p:tgtEl>
                                        <p:attrNameLst>
                                          <p:attrName>ppt_x</p:attrName>
                                        </p:attrNameLst>
                                      </p:cBhvr>
                                      <p:tavLst>
                                        <p:tav tm="0">
                                          <p:val>
                                            <p:strVal val="#ppt_x-.2"/>
                                          </p:val>
                                        </p:tav>
                                        <p:tav tm="100000">
                                          <p:val>
                                            <p:strVal val="#ppt_x"/>
                                          </p:val>
                                        </p:tav>
                                      </p:tavLst>
                                    </p:anim>
                                    <p:anim calcmode="lin" valueType="num">
                                      <p:cBhvr>
                                        <p:cTn id="182" dur="1000" fill="hold"/>
                                        <p:tgtEl>
                                          <p:spTgt spid="7">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183" dur="1000"/>
                                        <p:tgtEl>
                                          <p:spTgt spid="7">
                                            <p:txEl>
                                              <p:pRg st="16" end="16"/>
                                            </p:txEl>
                                          </p:spTgt>
                                        </p:tgtEl>
                                      </p:cBhvr>
                                    </p:animEffect>
                                  </p:childTnLst>
                                </p:cTn>
                              </p:par>
                            </p:childTnLst>
                          </p:cTn>
                        </p:par>
                        <p:par>
                          <p:cTn id="184" fill="hold">
                            <p:stCondLst>
                              <p:cond delay="30000"/>
                            </p:stCondLst>
                            <p:childTnLst>
                              <p:par>
                                <p:cTn id="185" presetID="29" presetClass="entr" presetSubtype="0" fill="hold" nodeType="afterEffect">
                                  <p:stCondLst>
                                    <p:cond delay="0"/>
                                  </p:stCondLst>
                                  <p:childTnLst>
                                    <p:set>
                                      <p:cBhvr>
                                        <p:cTn id="186" dur="1" fill="hold">
                                          <p:stCondLst>
                                            <p:cond delay="0"/>
                                          </p:stCondLst>
                                        </p:cTn>
                                        <p:tgtEl>
                                          <p:spTgt spid="7">
                                            <p:txEl>
                                              <p:pRg st="18" end="18"/>
                                            </p:txEl>
                                          </p:spTgt>
                                        </p:tgtEl>
                                        <p:attrNameLst>
                                          <p:attrName>style.visibility</p:attrName>
                                        </p:attrNameLst>
                                      </p:cBhvr>
                                      <p:to>
                                        <p:strVal val="visible"/>
                                      </p:to>
                                    </p:set>
                                    <p:anim calcmode="lin" valueType="num">
                                      <p:cBhvr>
                                        <p:cTn id="187" dur="1000" fill="hold"/>
                                        <p:tgtEl>
                                          <p:spTgt spid="7">
                                            <p:txEl>
                                              <p:pRg st="18" end="18"/>
                                            </p:txEl>
                                          </p:spTgt>
                                        </p:tgtEl>
                                        <p:attrNameLst>
                                          <p:attrName>ppt_x</p:attrName>
                                        </p:attrNameLst>
                                      </p:cBhvr>
                                      <p:tavLst>
                                        <p:tav tm="0">
                                          <p:val>
                                            <p:strVal val="#ppt_x-.2"/>
                                          </p:val>
                                        </p:tav>
                                        <p:tav tm="100000">
                                          <p:val>
                                            <p:strVal val="#ppt_x"/>
                                          </p:val>
                                        </p:tav>
                                      </p:tavLst>
                                    </p:anim>
                                    <p:anim calcmode="lin" valueType="num">
                                      <p:cBhvr>
                                        <p:cTn id="188" dur="1000" fill="hold"/>
                                        <p:tgtEl>
                                          <p:spTgt spid="7">
                                            <p:txEl>
                                              <p:pRg st="18" end="18"/>
                                            </p:txEl>
                                          </p:spTgt>
                                        </p:tgtEl>
                                        <p:attrNameLst>
                                          <p:attrName>ppt_y</p:attrName>
                                        </p:attrNameLst>
                                      </p:cBhvr>
                                      <p:tavLst>
                                        <p:tav tm="0">
                                          <p:val>
                                            <p:strVal val="#ppt_y"/>
                                          </p:val>
                                        </p:tav>
                                        <p:tav tm="100000">
                                          <p:val>
                                            <p:strVal val="#ppt_y"/>
                                          </p:val>
                                        </p:tav>
                                      </p:tavLst>
                                    </p:anim>
                                    <p:animEffect transition="in" filter="wipe(right)" prLst="gradientSize: 0.1">
                                      <p:cBhvr>
                                        <p:cTn id="189" dur="1000"/>
                                        <p:tgtEl>
                                          <p:spTgt spid="7">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314" y="914400"/>
            <a:ext cx="10450285" cy="5447645"/>
          </a:xfrm>
          <a:prstGeom prst="rect">
            <a:avLst/>
          </a:prstGeom>
        </p:spPr>
        <p:txBody>
          <a:bodyPr wrap="square">
            <a:spAutoFit/>
          </a:bodyPr>
          <a:lstStyle/>
          <a:p>
            <a:r>
              <a:rPr lang="en-US" dirty="0" smtClean="0">
                <a:latin typeface="Book Antiqua" pitchFamily="18" charset="0"/>
                <a:cs typeface="Arial" pitchFamily="34" charset="0"/>
              </a:rPr>
              <a:t>Do’s:  </a:t>
            </a:r>
            <a:endParaRPr lang="en-US" dirty="0" smtClean="0">
              <a:latin typeface="Book Antiqua" pitchFamily="18" charset="0"/>
              <a:cs typeface="Arial" pitchFamily="34" charset="0"/>
            </a:endParaRPr>
          </a:p>
          <a:p>
            <a:endParaRPr lang="en-US" sz="1000" dirty="0">
              <a:latin typeface="Book Antiqua" pitchFamily="18" charset="0"/>
              <a:cs typeface="Arial" pitchFamily="34" charset="0"/>
            </a:endParaRP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Always Expect the claim to happen and plan accordingly</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Involve </a:t>
            </a:r>
            <a:r>
              <a:rPr lang="en-US" dirty="0" smtClean="0">
                <a:latin typeface="Book Antiqua" pitchFamily="18" charset="0"/>
                <a:cs typeface="Arial" pitchFamily="34" charset="0"/>
              </a:rPr>
              <a:t>the right people.</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Agree </a:t>
            </a:r>
            <a:r>
              <a:rPr lang="en-US" dirty="0" smtClean="0">
                <a:latin typeface="Book Antiqua" pitchFamily="18" charset="0"/>
                <a:cs typeface="Arial" pitchFamily="34" charset="0"/>
              </a:rPr>
              <a:t>the process and clearly define the focal points and reporting frequency. </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Appreciate the vital importance of timely “incident notification”.</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Agree that time and money will be invested in setting up the investigation process at Policy inception.</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Recognize the value of effective determination of the actual cause of the damage – this should precede policy interpretation.</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Agree that </a:t>
            </a:r>
            <a:r>
              <a:rPr lang="en-US" dirty="0" smtClean="0">
                <a:latin typeface="Book Antiqua" pitchFamily="18" charset="0"/>
                <a:cs typeface="Arial" pitchFamily="34" charset="0"/>
              </a:rPr>
              <a:t> </a:t>
            </a:r>
            <a:r>
              <a:rPr lang="en-US" dirty="0" smtClean="0">
                <a:latin typeface="Book Antiqua" pitchFamily="18" charset="0"/>
                <a:cs typeface="Arial" pitchFamily="34" charset="0"/>
              </a:rPr>
              <a:t>communication take precedence and should be pursued where possible. Action points are then </a:t>
            </a:r>
            <a:r>
              <a:rPr lang="en-US" dirty="0" err="1" smtClean="0">
                <a:latin typeface="Book Antiqua" pitchFamily="18" charset="0"/>
                <a:cs typeface="Arial" pitchFamily="34" charset="0"/>
              </a:rPr>
              <a:t>minuted</a:t>
            </a:r>
            <a:r>
              <a:rPr lang="en-US" dirty="0" smtClean="0">
                <a:latin typeface="Book Antiqua" pitchFamily="18" charset="0"/>
                <a:cs typeface="Arial" pitchFamily="34" charset="0"/>
              </a:rPr>
              <a:t> and agreed.  </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Avoid linear communication and ensure all parties are fully informed. </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Obtain confirmation from all stakeholders at each stage of the process – set expectations.</a:t>
            </a:r>
          </a:p>
          <a:p>
            <a:pPr marL="342900" indent="-342900">
              <a:spcAft>
                <a:spcPts val="600"/>
              </a:spcAft>
              <a:buFont typeface="Arial" panose="020B0604020202020204" pitchFamily="34" charset="0"/>
              <a:buChar char="•"/>
            </a:pPr>
            <a:r>
              <a:rPr lang="en-US" dirty="0">
                <a:latin typeface="Book Antiqua" pitchFamily="18" charset="0"/>
                <a:cs typeface="Arial" pitchFamily="34" charset="0"/>
              </a:rPr>
              <a:t>Understand and accept that each stakeholder has obligations and </a:t>
            </a:r>
            <a:r>
              <a:rPr lang="en-US" dirty="0" smtClean="0">
                <a:latin typeface="Book Antiqua" pitchFamily="18" charset="0"/>
                <a:cs typeface="Arial" pitchFamily="34" charset="0"/>
              </a:rPr>
              <a:t>clear responsibilities </a:t>
            </a:r>
            <a:r>
              <a:rPr lang="en-US" dirty="0">
                <a:latin typeface="Book Antiqua" pitchFamily="18" charset="0"/>
                <a:cs typeface="Arial" pitchFamily="34" charset="0"/>
              </a:rPr>
              <a:t>both to the team and his / her employer</a:t>
            </a:r>
            <a:r>
              <a:rPr lang="en-US" dirty="0" smtClean="0">
                <a:latin typeface="Book Antiqua" pitchFamily="18" charset="0"/>
                <a:cs typeface="Arial" pitchFamily="34" charset="0"/>
              </a:rPr>
              <a:t>.</a:t>
            </a:r>
          </a:p>
          <a:p>
            <a:pPr marL="342900" indent="-342900">
              <a:spcAft>
                <a:spcPts val="600"/>
              </a:spcAft>
              <a:buFont typeface="Arial" panose="020B0604020202020204" pitchFamily="34" charset="0"/>
              <a:buChar char="•"/>
            </a:pPr>
            <a:r>
              <a:rPr lang="en-US" dirty="0">
                <a:latin typeface="Book Antiqua" pitchFamily="18" charset="0"/>
                <a:cs typeface="Arial" pitchFamily="34" charset="0"/>
              </a:rPr>
              <a:t>Agree response time parameters – and stick to them.</a:t>
            </a:r>
            <a:endParaRPr lang="en-US" dirty="0" smtClean="0">
              <a:latin typeface="Book Antiqua" pitchFamily="18" charset="0"/>
              <a:cs typeface="Arial" pitchFamily="34" charset="0"/>
            </a:endParaRPr>
          </a:p>
        </p:txBody>
      </p:sp>
      <p:sp>
        <p:nvSpPr>
          <p:cNvPr id="5" name="Rectangle 4"/>
          <p:cNvSpPr/>
          <p:nvPr/>
        </p:nvSpPr>
        <p:spPr>
          <a:xfrm>
            <a:off x="851204" y="443077"/>
            <a:ext cx="3415995" cy="523220"/>
          </a:xfrm>
          <a:prstGeom prst="rect">
            <a:avLst/>
          </a:prstGeom>
        </p:spPr>
        <p:txBody>
          <a:bodyPr wrap="square">
            <a:spAutoFit/>
          </a:bodyPr>
          <a:lstStyle/>
          <a:p>
            <a:r>
              <a:rPr lang="en-US" sz="2800"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Dos and Don’ts</a:t>
            </a:r>
          </a:p>
        </p:txBody>
      </p:sp>
      <p:sp>
        <p:nvSpPr>
          <p:cNvPr id="3" name="Slide Number Placeholder 2"/>
          <p:cNvSpPr>
            <a:spLocks noGrp="1"/>
          </p:cNvSpPr>
          <p:nvPr>
            <p:ph type="sldNum" sz="quarter" idx="12"/>
          </p:nvPr>
        </p:nvSpPr>
        <p:spPr/>
        <p:txBody>
          <a:bodyPr/>
          <a:lstStyle/>
          <a:p>
            <a:fld id="{F7034058-0050-48B9-9031-36DEAC97E560}" type="slidenum">
              <a:rPr lang="en-US" smtClean="0"/>
              <a:pPr/>
              <a:t>5</a:t>
            </a:fld>
            <a:endParaRPr lang="en-US"/>
          </a:p>
        </p:txBody>
      </p:sp>
    </p:spTree>
    <p:extLst>
      <p:ext uri="{BB962C8B-B14F-4D97-AF65-F5344CB8AC3E}">
        <p14:creationId xmlns:p14="http://schemas.microsoft.com/office/powerpoint/2010/main" val="341927233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dissolve">
                                      <p:cBhvr>
                                        <p:cTn id="15" dur="1000"/>
                                        <p:tgtEl>
                                          <p:spTgt spid="2">
                                            <p:txEl>
                                              <p:pRg st="2" end="2"/>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dissolve">
                                      <p:cBhvr>
                                        <p:cTn id="19" dur="1000"/>
                                        <p:tgtEl>
                                          <p:spTgt spid="2">
                                            <p:txEl>
                                              <p:pRg st="3" end="3"/>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ssolve">
                                      <p:cBhvr>
                                        <p:cTn id="23" dur="1000"/>
                                        <p:tgtEl>
                                          <p:spTgt spid="2">
                                            <p:txEl>
                                              <p:pRg st="4" end="4"/>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1000"/>
                                        <p:tgtEl>
                                          <p:spTgt spid="2">
                                            <p:txEl>
                                              <p:pRg st="5" end="5"/>
                                            </p:txEl>
                                          </p:spTgt>
                                        </p:tgtEl>
                                      </p:cBhvr>
                                    </p:animEffect>
                                  </p:childTnLst>
                                </p:cTn>
                              </p:par>
                            </p:childTnLst>
                          </p:cTn>
                        </p:par>
                        <p:par>
                          <p:cTn id="28" fill="hold">
                            <p:stCondLst>
                              <p:cond delay="6000"/>
                            </p:stCondLst>
                            <p:childTnLst>
                              <p:par>
                                <p:cTn id="29" presetID="9"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dissolve">
                                      <p:cBhvr>
                                        <p:cTn id="31" dur="1000"/>
                                        <p:tgtEl>
                                          <p:spTgt spid="2">
                                            <p:txEl>
                                              <p:pRg st="6" end="6"/>
                                            </p:txEl>
                                          </p:spTgt>
                                        </p:tgtEl>
                                      </p:cBhvr>
                                    </p:animEffect>
                                  </p:childTnLst>
                                </p:cTn>
                              </p:par>
                            </p:childTnLst>
                          </p:cTn>
                        </p:par>
                        <p:par>
                          <p:cTn id="32" fill="hold">
                            <p:stCondLst>
                              <p:cond delay="7000"/>
                            </p:stCondLst>
                            <p:childTnLst>
                              <p:par>
                                <p:cTn id="33" presetID="9" presetClass="entr" presetSubtype="0" fill="hold"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dissolve">
                                      <p:cBhvr>
                                        <p:cTn id="35" dur="1000"/>
                                        <p:tgtEl>
                                          <p:spTgt spid="2">
                                            <p:txEl>
                                              <p:pRg st="7" end="7"/>
                                            </p:txEl>
                                          </p:spTgt>
                                        </p:tgtEl>
                                      </p:cBhvr>
                                    </p:animEffect>
                                  </p:childTnLst>
                                </p:cTn>
                              </p:par>
                            </p:childTnLst>
                          </p:cTn>
                        </p:par>
                        <p:par>
                          <p:cTn id="36" fill="hold">
                            <p:stCondLst>
                              <p:cond delay="8000"/>
                            </p:stCondLst>
                            <p:childTnLst>
                              <p:par>
                                <p:cTn id="37" presetID="9" presetClass="entr" presetSubtype="0" fill="hold"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dissolve">
                                      <p:cBhvr>
                                        <p:cTn id="39" dur="1000"/>
                                        <p:tgtEl>
                                          <p:spTgt spid="2">
                                            <p:txEl>
                                              <p:pRg st="8" end="8"/>
                                            </p:txEl>
                                          </p:spTgt>
                                        </p:tgtEl>
                                      </p:cBhvr>
                                    </p:animEffect>
                                  </p:childTnLst>
                                </p:cTn>
                              </p:par>
                            </p:childTnLst>
                          </p:cTn>
                        </p:par>
                        <p:par>
                          <p:cTn id="40" fill="hold">
                            <p:stCondLst>
                              <p:cond delay="9000"/>
                            </p:stCondLst>
                            <p:childTnLst>
                              <p:par>
                                <p:cTn id="41" presetID="9" presetClass="entr" presetSubtype="0" fill="hold"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dissolve">
                                      <p:cBhvr>
                                        <p:cTn id="43" dur="1000"/>
                                        <p:tgtEl>
                                          <p:spTgt spid="2">
                                            <p:txEl>
                                              <p:pRg st="9" end="9"/>
                                            </p:txEl>
                                          </p:spTgt>
                                        </p:tgtEl>
                                      </p:cBhvr>
                                    </p:animEffect>
                                  </p:childTnLst>
                                </p:cTn>
                              </p:par>
                            </p:childTnLst>
                          </p:cTn>
                        </p:par>
                        <p:par>
                          <p:cTn id="44" fill="hold">
                            <p:stCondLst>
                              <p:cond delay="10000"/>
                            </p:stCondLst>
                            <p:childTnLst>
                              <p:par>
                                <p:cTn id="45" presetID="9" presetClass="entr" presetSubtype="0" fill="hold"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dissolve">
                                      <p:cBhvr>
                                        <p:cTn id="47" dur="1000"/>
                                        <p:tgtEl>
                                          <p:spTgt spid="2">
                                            <p:txEl>
                                              <p:pRg st="10" end="10"/>
                                            </p:txEl>
                                          </p:spTgt>
                                        </p:tgtEl>
                                      </p:cBhvr>
                                    </p:animEffect>
                                  </p:childTnLst>
                                </p:cTn>
                              </p:par>
                            </p:childTnLst>
                          </p:cTn>
                        </p:par>
                        <p:par>
                          <p:cTn id="48" fill="hold">
                            <p:stCondLst>
                              <p:cond delay="11000"/>
                            </p:stCondLst>
                            <p:childTnLst>
                              <p:par>
                                <p:cTn id="49" presetID="9" presetClass="entr" presetSubtype="0" fill="hold"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dissolve">
                                      <p:cBhvr>
                                        <p:cTn id="51" dur="1000"/>
                                        <p:tgtEl>
                                          <p:spTgt spid="2">
                                            <p:txEl>
                                              <p:pRg st="11" end="11"/>
                                            </p:txEl>
                                          </p:spTgt>
                                        </p:tgtEl>
                                      </p:cBhvr>
                                    </p:animEffect>
                                  </p:childTnLst>
                                </p:cTn>
                              </p:par>
                            </p:childTnLst>
                          </p:cTn>
                        </p:par>
                        <p:par>
                          <p:cTn id="52" fill="hold">
                            <p:stCondLst>
                              <p:cond delay="12000"/>
                            </p:stCondLst>
                            <p:childTnLst>
                              <p:par>
                                <p:cTn id="53" presetID="9" presetClass="entr" presetSubtype="0" fill="hold"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dissolve">
                                      <p:cBhvr>
                                        <p:cTn id="55" dur="10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314" y="914400"/>
            <a:ext cx="10450285" cy="2569934"/>
          </a:xfrm>
          <a:prstGeom prst="rect">
            <a:avLst/>
          </a:prstGeom>
        </p:spPr>
        <p:txBody>
          <a:bodyPr wrap="square">
            <a:spAutoFit/>
          </a:bodyPr>
          <a:lstStyle/>
          <a:p>
            <a:r>
              <a:rPr lang="en-US" dirty="0" smtClean="0">
                <a:latin typeface="Book Antiqua" pitchFamily="18" charset="0"/>
                <a:cs typeface="Arial" pitchFamily="34" charset="0"/>
              </a:rPr>
              <a:t>Don’t:  </a:t>
            </a:r>
          </a:p>
          <a:p>
            <a:endParaRPr lang="en-US" sz="1000" dirty="0">
              <a:latin typeface="Book Antiqua" pitchFamily="18" charset="0"/>
              <a:cs typeface="Arial" pitchFamily="34" charset="0"/>
            </a:endParaRPr>
          </a:p>
          <a:p>
            <a:pPr marL="342900" indent="-342900">
              <a:spcAft>
                <a:spcPts val="600"/>
              </a:spcAft>
              <a:buFont typeface="Arial" panose="020B0604020202020204" pitchFamily="34" charset="0"/>
              <a:buChar char="•"/>
            </a:pPr>
            <a:r>
              <a:rPr lang="en-US" dirty="0">
                <a:latin typeface="Book Antiqua" pitchFamily="18" charset="0"/>
                <a:cs typeface="Arial" pitchFamily="34" charset="0"/>
              </a:rPr>
              <a:t>Cut corners at the outset – time invested here reaps rewards when / if </a:t>
            </a:r>
            <a:r>
              <a:rPr lang="en-US" dirty="0" smtClean="0">
                <a:latin typeface="Book Antiqua" pitchFamily="18" charset="0"/>
                <a:cs typeface="Arial" pitchFamily="34" charset="0"/>
              </a:rPr>
              <a:t>a loss </a:t>
            </a:r>
            <a:r>
              <a:rPr lang="en-US" dirty="0">
                <a:latin typeface="Book Antiqua" pitchFamily="18" charset="0"/>
                <a:cs typeface="Arial" pitchFamily="34" charset="0"/>
              </a:rPr>
              <a:t>occurs.</a:t>
            </a:r>
            <a:endParaRPr lang="en-US" dirty="0" smtClean="0">
              <a:latin typeface="Book Antiqua" pitchFamily="18" charset="0"/>
              <a:cs typeface="Arial" pitchFamily="34" charset="0"/>
            </a:endParaRPr>
          </a:p>
          <a:p>
            <a:pPr marL="342900" indent="-342900">
              <a:spcAft>
                <a:spcPts val="600"/>
              </a:spcAft>
              <a:buFont typeface="Arial" panose="020B0604020202020204" pitchFamily="34" charset="0"/>
              <a:buChar char="•"/>
            </a:pPr>
            <a:r>
              <a:rPr lang="en-US" dirty="0">
                <a:latin typeface="Book Antiqua" pitchFamily="18" charset="0"/>
                <a:cs typeface="Arial" pitchFamily="34" charset="0"/>
              </a:rPr>
              <a:t>Ever “assume” that</a:t>
            </a:r>
            <a:endParaRPr lang="en-US" dirty="0" smtClean="0">
              <a:latin typeface="Book Antiqua" pitchFamily="18" charset="0"/>
              <a:cs typeface="Arial" pitchFamily="34" charset="0"/>
            </a:endParaRPr>
          </a:p>
          <a:p>
            <a:pPr marL="800100" lvl="1" indent="-342900">
              <a:spcAft>
                <a:spcPts val="600"/>
              </a:spcAft>
              <a:buFont typeface="Arial" panose="020B0604020202020204" pitchFamily="34" charset="0"/>
              <a:buChar char="•"/>
            </a:pPr>
            <a:r>
              <a:rPr lang="en-US" dirty="0">
                <a:latin typeface="Book Antiqua" pitchFamily="18" charset="0"/>
                <a:cs typeface="Arial" pitchFamily="34" charset="0"/>
              </a:rPr>
              <a:t>ticking a box on a form is the same as communication</a:t>
            </a:r>
          </a:p>
          <a:p>
            <a:pPr marL="800100" lvl="1" indent="-342900">
              <a:spcAft>
                <a:spcPts val="600"/>
              </a:spcAft>
              <a:buFont typeface="Arial" panose="020B0604020202020204" pitchFamily="34" charset="0"/>
              <a:buChar char="•"/>
            </a:pPr>
            <a:r>
              <a:rPr lang="en-US" dirty="0" smtClean="0">
                <a:latin typeface="Book Antiqua" pitchFamily="18" charset="0"/>
                <a:cs typeface="Arial" pitchFamily="34" charset="0"/>
              </a:rPr>
              <a:t>what </a:t>
            </a:r>
            <a:r>
              <a:rPr lang="en-US" dirty="0">
                <a:latin typeface="Book Antiqua" pitchFamily="18" charset="0"/>
                <a:cs typeface="Arial" pitchFamily="34" charset="0"/>
              </a:rPr>
              <a:t>you say is what is heard – check that the message and </a:t>
            </a:r>
            <a:r>
              <a:rPr lang="en-US" dirty="0" smtClean="0">
                <a:latin typeface="Book Antiqua" pitchFamily="18" charset="0"/>
                <a:cs typeface="Arial" pitchFamily="34" charset="0"/>
              </a:rPr>
              <a:t>the intent </a:t>
            </a:r>
            <a:r>
              <a:rPr lang="en-US" dirty="0">
                <a:latin typeface="Book Antiqua" pitchFamily="18" charset="0"/>
                <a:cs typeface="Arial" pitchFamily="34" charset="0"/>
              </a:rPr>
              <a:t>of the message is communicated</a:t>
            </a:r>
          </a:p>
          <a:p>
            <a:pPr marL="342900" indent="-342900">
              <a:spcAft>
                <a:spcPts val="600"/>
              </a:spcAft>
              <a:buFont typeface="Arial" panose="020B0604020202020204" pitchFamily="34" charset="0"/>
              <a:buChar char="•"/>
            </a:pPr>
            <a:r>
              <a:rPr lang="en-US" dirty="0" smtClean="0">
                <a:latin typeface="Book Antiqua" pitchFamily="18" charset="0"/>
                <a:cs typeface="Arial" pitchFamily="34" charset="0"/>
              </a:rPr>
              <a:t>Exclude </a:t>
            </a:r>
            <a:r>
              <a:rPr lang="en-US" dirty="0">
                <a:latin typeface="Book Antiqua" pitchFamily="18" charset="0"/>
                <a:cs typeface="Arial" pitchFamily="34" charset="0"/>
              </a:rPr>
              <a:t>stakeholders</a:t>
            </a:r>
            <a:endParaRPr lang="en-US" dirty="0" smtClean="0">
              <a:latin typeface="Book Antiqua" pitchFamily="18" charset="0"/>
              <a:cs typeface="Arial" pitchFamily="34" charset="0"/>
            </a:endParaRPr>
          </a:p>
        </p:txBody>
      </p:sp>
      <p:sp>
        <p:nvSpPr>
          <p:cNvPr id="3" name="Slide Number Placeholder 2"/>
          <p:cNvSpPr>
            <a:spLocks noGrp="1"/>
          </p:cNvSpPr>
          <p:nvPr>
            <p:ph type="sldNum" sz="quarter" idx="12"/>
          </p:nvPr>
        </p:nvSpPr>
        <p:spPr/>
        <p:txBody>
          <a:bodyPr/>
          <a:lstStyle/>
          <a:p>
            <a:fld id="{F7034058-0050-48B9-9031-36DEAC97E560}" type="slidenum">
              <a:rPr lang="en-US" smtClean="0"/>
              <a:pPr/>
              <a:t>6</a:t>
            </a:fld>
            <a:endParaRPr lang="en-US"/>
          </a:p>
        </p:txBody>
      </p:sp>
      <p:sp>
        <p:nvSpPr>
          <p:cNvPr id="6" name="Rectangle 5"/>
          <p:cNvSpPr/>
          <p:nvPr/>
        </p:nvSpPr>
        <p:spPr>
          <a:xfrm>
            <a:off x="851204" y="443077"/>
            <a:ext cx="6616396" cy="523220"/>
          </a:xfrm>
          <a:prstGeom prst="rect">
            <a:avLst/>
          </a:prstGeom>
        </p:spPr>
        <p:txBody>
          <a:bodyPr wrap="square">
            <a:spAutoFit/>
          </a:bodyPr>
          <a:lstStyle/>
          <a:p>
            <a:r>
              <a:rPr lang="en-US" sz="2800" b="1" dirty="0" smtClean="0">
                <a:solidFill>
                  <a:srgbClr val="FF0000"/>
                </a:solidFill>
                <a:effectLst>
                  <a:outerShdw blurRad="38100" dist="38100" dir="2700000" algn="tl">
                    <a:srgbClr val="000000">
                      <a:alpha val="43137"/>
                    </a:srgbClr>
                  </a:outerShdw>
                </a:effectLst>
                <a:latin typeface="Book Antiqua" pitchFamily="18" charset="0"/>
                <a:cs typeface="Arial" pitchFamily="34" charset="0"/>
              </a:rPr>
              <a:t>Dos and Don’ts (continued)</a:t>
            </a:r>
          </a:p>
        </p:txBody>
      </p:sp>
    </p:spTree>
    <p:extLst>
      <p:ext uri="{BB962C8B-B14F-4D97-AF65-F5344CB8AC3E}">
        <p14:creationId xmlns:p14="http://schemas.microsoft.com/office/powerpoint/2010/main" val="134803320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1000"/>
                                        <p:tgtEl>
                                          <p:spTgt spid="2">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dissolve">
                                      <p:cBhvr>
                                        <p:cTn id="11" dur="1000"/>
                                        <p:tgtEl>
                                          <p:spTgt spid="2">
                                            <p:txEl>
                                              <p:pRg st="2" end="2"/>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dissolve">
                                      <p:cBhvr>
                                        <p:cTn id="15" dur="1000"/>
                                        <p:tgtEl>
                                          <p:spTgt spid="2">
                                            <p:txEl>
                                              <p:pRg st="3" end="3"/>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dissolve">
                                      <p:cBhvr>
                                        <p:cTn id="19" dur="1000"/>
                                        <p:tgtEl>
                                          <p:spTgt spid="2">
                                            <p:txEl>
                                              <p:pRg st="6" end="6"/>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ssolve">
                                      <p:cBhvr>
                                        <p:cTn id="23" dur="1000"/>
                                        <p:tgtEl>
                                          <p:spTgt spid="2">
                                            <p:txEl>
                                              <p:pRg st="4" end="4"/>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1000"/>
                                        <p:tgtEl>
                                          <p:spTgt spid="2">
                                            <p:txEl>
                                              <p:pRg st="5" end="5"/>
                                            </p:txEl>
                                          </p:spTgt>
                                        </p:tgtEl>
                                      </p:cBhvr>
                                    </p:animEffect>
                                  </p:childTnLst>
                                </p:cTn>
                              </p:par>
                            </p:childTnLst>
                          </p:cTn>
                        </p:par>
                        <p:par>
                          <p:cTn id="28" fill="hold">
                            <p:stCondLst>
                              <p:cond delay="6000"/>
                            </p:stCondLst>
                            <p:childTnLst>
                              <p:par>
                                <p:cTn id="29" presetID="9"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dissolve">
                                      <p:cBhvr>
                                        <p:cTn id="3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8286" y="152400"/>
            <a:ext cx="10784114" cy="1034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solidFill>
                  <a:srgbClr val="FF0000"/>
                </a:solidFill>
                <a:effectLst>
                  <a:outerShdw blurRad="38100" dist="38100" dir="2700000" algn="tl">
                    <a:srgbClr val="000000">
                      <a:alpha val="43137"/>
                    </a:srgbClr>
                  </a:outerShdw>
                </a:effectLst>
                <a:latin typeface="Book Antiqua" pitchFamily="18" charset="0"/>
              </a:rPr>
              <a:t>Reasons leading to Contentious claims</a:t>
            </a:r>
            <a:endParaRPr lang="en-US" sz="3600" b="1" dirty="0">
              <a:solidFill>
                <a:srgbClr val="FF0000"/>
              </a:solidFill>
              <a:effectLst>
                <a:outerShdw blurRad="38100" dist="38100" dir="2700000" algn="tl">
                  <a:srgbClr val="000000">
                    <a:alpha val="43137"/>
                  </a:srgbClr>
                </a:outerShdw>
              </a:effectLst>
              <a:latin typeface="Book Antiqua" pitchFamily="18" charset="0"/>
            </a:endParaRPr>
          </a:p>
        </p:txBody>
      </p:sp>
      <p:sp>
        <p:nvSpPr>
          <p:cNvPr id="3" name="Rectangle 2"/>
          <p:cNvSpPr/>
          <p:nvPr/>
        </p:nvSpPr>
        <p:spPr>
          <a:xfrm>
            <a:off x="838200" y="1295400"/>
            <a:ext cx="10515600" cy="5029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dirty="0" smtClean="0">
                <a:solidFill>
                  <a:schemeClr val="tx1"/>
                </a:solidFill>
                <a:latin typeface="Book Antiqua" pitchFamily="18" charset="0"/>
              </a:rPr>
              <a:t>Some examples: </a:t>
            </a:r>
          </a:p>
          <a:p>
            <a:endParaRPr lang="en-US" b="1" dirty="0">
              <a:solidFill>
                <a:schemeClr val="tx1"/>
              </a:solidFill>
              <a:latin typeface="Book Antiqua" pitchFamily="18" charset="0"/>
            </a:endParaRPr>
          </a:p>
          <a:p>
            <a:pPr marL="285750" indent="-285750">
              <a:buFont typeface="Arial" pitchFamily="34" charset="0"/>
              <a:buChar char="•"/>
            </a:pPr>
            <a:r>
              <a:rPr lang="en-US" dirty="0">
                <a:solidFill>
                  <a:schemeClr val="tx1"/>
                </a:solidFill>
                <a:latin typeface="Book Antiqua" pitchFamily="18" charset="0"/>
              </a:rPr>
              <a:t>Incorrect selection of insurance </a:t>
            </a:r>
            <a:r>
              <a:rPr lang="en-US" dirty="0" smtClean="0">
                <a:solidFill>
                  <a:schemeClr val="tx1"/>
                </a:solidFill>
                <a:latin typeface="Book Antiqua" pitchFamily="18" charset="0"/>
              </a:rPr>
              <a:t>cover. </a:t>
            </a:r>
          </a:p>
          <a:p>
            <a:pPr marL="285750" indent="-285750">
              <a:buFont typeface="Arial" pitchFamily="34" charset="0"/>
              <a:buChar char="•"/>
            </a:pPr>
            <a:r>
              <a:rPr lang="en-US" dirty="0" smtClean="0">
                <a:solidFill>
                  <a:schemeClr val="tx1"/>
                </a:solidFill>
                <a:latin typeface="Book Antiqua" pitchFamily="18" charset="0"/>
              </a:rPr>
              <a:t>Inadequate and/or selective </a:t>
            </a:r>
            <a:r>
              <a:rPr lang="en-US" dirty="0">
                <a:solidFill>
                  <a:schemeClr val="tx1"/>
                </a:solidFill>
                <a:latin typeface="Book Antiqua" pitchFamily="18" charset="0"/>
              </a:rPr>
              <a:t>sum insured</a:t>
            </a:r>
            <a:endParaRPr lang="en-US" dirty="0" smtClean="0">
              <a:solidFill>
                <a:schemeClr val="tx1"/>
              </a:solidFill>
              <a:latin typeface="Book Antiqua" pitchFamily="18" charset="0"/>
            </a:endParaRPr>
          </a:p>
          <a:p>
            <a:pPr marL="285750" indent="-285750">
              <a:buFont typeface="Arial" pitchFamily="34" charset="0"/>
              <a:buChar char="•"/>
            </a:pPr>
            <a:r>
              <a:rPr lang="en-US" dirty="0" smtClean="0">
                <a:solidFill>
                  <a:schemeClr val="tx1"/>
                </a:solidFill>
                <a:latin typeface="Book Antiqua" pitchFamily="18" charset="0"/>
              </a:rPr>
              <a:t>Lack of understanding on basis of settlement under ordinary fire policy, reinstatement, various engineering policies, broker manuscript policies etc. </a:t>
            </a:r>
          </a:p>
          <a:p>
            <a:pPr marL="285750" indent="-285750">
              <a:buFont typeface="Arial" pitchFamily="34" charset="0"/>
              <a:buChar char="•"/>
            </a:pPr>
            <a:r>
              <a:rPr lang="en-US" dirty="0" smtClean="0">
                <a:solidFill>
                  <a:schemeClr val="tx1"/>
                </a:solidFill>
                <a:latin typeface="Book Antiqua" pitchFamily="18" charset="0"/>
              </a:rPr>
              <a:t>Improper </a:t>
            </a:r>
            <a:r>
              <a:rPr lang="en-US" dirty="0">
                <a:solidFill>
                  <a:schemeClr val="tx1"/>
                </a:solidFill>
                <a:latin typeface="Book Antiqua" pitchFamily="18" charset="0"/>
              </a:rPr>
              <a:t>Risk </a:t>
            </a:r>
            <a:r>
              <a:rPr lang="en-US" dirty="0" smtClean="0">
                <a:solidFill>
                  <a:schemeClr val="tx1"/>
                </a:solidFill>
                <a:latin typeface="Book Antiqua" pitchFamily="18" charset="0"/>
              </a:rPr>
              <a:t>Management.</a:t>
            </a:r>
          </a:p>
          <a:p>
            <a:pPr marL="285750" indent="-285750">
              <a:buFont typeface="Arial" pitchFamily="34" charset="0"/>
              <a:buChar char="•"/>
            </a:pPr>
            <a:r>
              <a:rPr lang="en-US" dirty="0" smtClean="0">
                <a:solidFill>
                  <a:schemeClr val="tx1"/>
                </a:solidFill>
                <a:latin typeface="Book Antiqua" pitchFamily="18" charset="0"/>
              </a:rPr>
              <a:t>Lack of understanding of policy conditions and endorsements e.g. </a:t>
            </a:r>
            <a:r>
              <a:rPr lang="en-US" dirty="0" err="1" smtClean="0">
                <a:solidFill>
                  <a:schemeClr val="tx1"/>
                </a:solidFill>
                <a:latin typeface="Book Antiqua" pitchFamily="18" charset="0"/>
              </a:rPr>
              <a:t>MRe</a:t>
            </a:r>
            <a:r>
              <a:rPr lang="en-US" dirty="0" smtClean="0">
                <a:solidFill>
                  <a:schemeClr val="tx1"/>
                </a:solidFill>
                <a:latin typeface="Book Antiqua" pitchFamily="18" charset="0"/>
              </a:rPr>
              <a:t> 110 for safety measures during construction, “Machinery Breakdown” concept </a:t>
            </a:r>
            <a:r>
              <a:rPr lang="en-US" dirty="0" err="1" smtClean="0">
                <a:solidFill>
                  <a:schemeClr val="tx1"/>
                </a:solidFill>
                <a:latin typeface="Book Antiqua" pitchFamily="18" charset="0"/>
              </a:rPr>
              <a:t>vs</a:t>
            </a:r>
            <a:r>
              <a:rPr lang="en-US" dirty="0" smtClean="0">
                <a:solidFill>
                  <a:schemeClr val="tx1"/>
                </a:solidFill>
                <a:latin typeface="Book Antiqua" pitchFamily="18" charset="0"/>
              </a:rPr>
              <a:t> “Machinery Insurance” coverage.</a:t>
            </a:r>
          </a:p>
          <a:p>
            <a:pPr marL="285750" indent="-285750">
              <a:buFont typeface="Arial" pitchFamily="34" charset="0"/>
              <a:buChar char="•"/>
            </a:pPr>
            <a:r>
              <a:rPr lang="en-US" dirty="0" smtClean="0">
                <a:solidFill>
                  <a:schemeClr val="tx1"/>
                </a:solidFill>
                <a:latin typeface="Book Antiqua" pitchFamily="18" charset="0"/>
              </a:rPr>
              <a:t>Technological advancement and obsolescence. </a:t>
            </a:r>
          </a:p>
          <a:p>
            <a:pPr marL="285750" indent="-285750">
              <a:buFont typeface="Arial" pitchFamily="34" charset="0"/>
              <a:buChar char="•"/>
            </a:pPr>
            <a:r>
              <a:rPr lang="en-US" dirty="0" smtClean="0">
                <a:solidFill>
                  <a:schemeClr val="tx1"/>
                </a:solidFill>
                <a:latin typeface="Book Antiqua" pitchFamily="18" charset="0"/>
              </a:rPr>
              <a:t>Normal wear and tear </a:t>
            </a:r>
            <a:r>
              <a:rPr lang="en-US" dirty="0" err="1" smtClean="0">
                <a:solidFill>
                  <a:schemeClr val="tx1"/>
                </a:solidFill>
                <a:latin typeface="Book Antiqua" pitchFamily="18" charset="0"/>
              </a:rPr>
              <a:t>vs</a:t>
            </a:r>
            <a:r>
              <a:rPr lang="en-US" dirty="0" smtClean="0">
                <a:solidFill>
                  <a:schemeClr val="tx1"/>
                </a:solidFill>
                <a:latin typeface="Book Antiqua" pitchFamily="18" charset="0"/>
              </a:rPr>
              <a:t> sudden and unforeseen damage.</a:t>
            </a:r>
          </a:p>
          <a:p>
            <a:pPr marL="285750" indent="-285750">
              <a:buFont typeface="Arial" pitchFamily="34" charset="0"/>
              <a:buChar char="•"/>
            </a:pPr>
            <a:r>
              <a:rPr lang="en-US" dirty="0" smtClean="0">
                <a:solidFill>
                  <a:schemeClr val="tx1"/>
                </a:solidFill>
                <a:latin typeface="Book Antiqua" pitchFamily="18" charset="0"/>
              </a:rPr>
              <a:t>Delay in Root Cause Analysis / Forensic Analysis.</a:t>
            </a:r>
          </a:p>
          <a:p>
            <a:pPr marL="285750" indent="-285750">
              <a:buFont typeface="Arial" pitchFamily="34" charset="0"/>
              <a:buChar char="•"/>
            </a:pPr>
            <a:r>
              <a:rPr lang="en-US" dirty="0" smtClean="0">
                <a:solidFill>
                  <a:schemeClr val="tx1"/>
                </a:solidFill>
                <a:latin typeface="Book Antiqua" pitchFamily="18" charset="0"/>
              </a:rPr>
              <a:t>Serial Losses.</a:t>
            </a:r>
          </a:p>
          <a:p>
            <a:pPr marL="285750" indent="-285750">
              <a:buFont typeface="Arial" pitchFamily="34" charset="0"/>
              <a:buChar char="•"/>
            </a:pPr>
            <a:r>
              <a:rPr lang="en-US" dirty="0" smtClean="0">
                <a:solidFill>
                  <a:schemeClr val="tx1"/>
                </a:solidFill>
                <a:latin typeface="Book Antiqua" pitchFamily="18" charset="0"/>
              </a:rPr>
              <a:t>Lack of cooperation from the Insured’s representatives.</a:t>
            </a:r>
            <a:endParaRPr lang="en-US" dirty="0">
              <a:solidFill>
                <a:schemeClr val="tx1"/>
              </a:solidFill>
              <a:latin typeface="Book Antiqua" pitchFamily="18" charset="0"/>
            </a:endParaRPr>
          </a:p>
          <a:p>
            <a:pPr marL="285750" indent="-285750">
              <a:buFont typeface="Arial" pitchFamily="34" charset="0"/>
              <a:buChar char="•"/>
            </a:pPr>
            <a:r>
              <a:rPr lang="en-US" dirty="0" smtClean="0">
                <a:solidFill>
                  <a:schemeClr val="tx1"/>
                </a:solidFill>
                <a:latin typeface="Book Antiqua" pitchFamily="18" charset="0"/>
              </a:rPr>
              <a:t>Change </a:t>
            </a:r>
            <a:r>
              <a:rPr lang="en-US" dirty="0">
                <a:solidFill>
                  <a:schemeClr val="tx1"/>
                </a:solidFill>
                <a:latin typeface="Book Antiqua" pitchFamily="18" charset="0"/>
              </a:rPr>
              <a:t>in risk not </a:t>
            </a:r>
            <a:r>
              <a:rPr lang="en-US" dirty="0" smtClean="0">
                <a:solidFill>
                  <a:schemeClr val="tx1"/>
                </a:solidFill>
                <a:latin typeface="Book Antiqua" pitchFamily="18" charset="0"/>
              </a:rPr>
              <a:t>notified</a:t>
            </a:r>
          </a:p>
          <a:p>
            <a:pPr marL="285750" indent="-285750">
              <a:buFont typeface="Arial" pitchFamily="34" charset="0"/>
              <a:buChar char="•"/>
            </a:pPr>
            <a:r>
              <a:rPr lang="en-US" dirty="0" smtClean="0">
                <a:solidFill>
                  <a:schemeClr val="tx1"/>
                </a:solidFill>
                <a:latin typeface="Book Antiqua" pitchFamily="18" charset="0"/>
              </a:rPr>
              <a:t>Incorrect location</a:t>
            </a:r>
          </a:p>
          <a:p>
            <a:pPr marL="285750" indent="-285750">
              <a:buFont typeface="Arial" pitchFamily="34" charset="0"/>
              <a:buChar char="•"/>
            </a:pPr>
            <a:r>
              <a:rPr lang="en-US" dirty="0">
                <a:solidFill>
                  <a:schemeClr val="tx1"/>
                </a:solidFill>
                <a:latin typeface="Book Antiqua" pitchFamily="18" charset="0"/>
              </a:rPr>
              <a:t>Breach of </a:t>
            </a:r>
            <a:r>
              <a:rPr lang="en-US" dirty="0" smtClean="0">
                <a:solidFill>
                  <a:schemeClr val="tx1"/>
                </a:solidFill>
                <a:latin typeface="Book Antiqua" pitchFamily="18" charset="0"/>
              </a:rPr>
              <a:t>warranties</a:t>
            </a:r>
          </a:p>
        </p:txBody>
      </p:sp>
      <p:sp>
        <p:nvSpPr>
          <p:cNvPr id="4" name="Slide Number Placeholder 3"/>
          <p:cNvSpPr>
            <a:spLocks noGrp="1"/>
          </p:cNvSpPr>
          <p:nvPr>
            <p:ph type="sldNum" sz="quarter" idx="12"/>
          </p:nvPr>
        </p:nvSpPr>
        <p:spPr/>
        <p:txBody>
          <a:bodyPr/>
          <a:lstStyle/>
          <a:p>
            <a:fld id="{F7034058-0050-48B9-9031-36DEAC97E560}" type="slidenum">
              <a:rPr lang="en-US" smtClean="0"/>
              <a:pPr/>
              <a:t>7</a:t>
            </a:fld>
            <a:endParaRPr lang="en-US"/>
          </a:p>
        </p:txBody>
      </p:sp>
    </p:spTree>
    <p:extLst>
      <p:ext uri="{BB962C8B-B14F-4D97-AF65-F5344CB8AC3E}">
        <p14:creationId xmlns:p14="http://schemas.microsoft.com/office/powerpoint/2010/main" val="415318451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
                                            <p:txEl>
                                              <p:pRg st="0" end="0"/>
                                            </p:txEl>
                                          </p:spTgt>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par>
                          <p:cTn id="22" fill="hold">
                            <p:stCondLst>
                              <p:cond delay="3000"/>
                            </p:stCondLst>
                            <p:childTnLst>
                              <p:par>
                                <p:cTn id="23" presetID="29"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3" end="3"/>
                                            </p:txEl>
                                          </p:spTgt>
                                        </p:tgtEl>
                                      </p:cBhvr>
                                    </p:animEffect>
                                  </p:childTnLst>
                                </p:cTn>
                              </p:par>
                            </p:childTnLst>
                          </p:cTn>
                        </p:par>
                        <p:par>
                          <p:cTn id="28" fill="hold">
                            <p:stCondLst>
                              <p:cond delay="4000"/>
                            </p:stCondLst>
                            <p:childTnLst>
                              <p:par>
                                <p:cTn id="29" presetID="29" presetClass="entr" presetSubtype="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
                                            <p:txEl>
                                              <p:pRg st="4" end="4"/>
                                            </p:txEl>
                                          </p:spTgt>
                                        </p:tgtEl>
                                      </p:cBhvr>
                                    </p:animEffect>
                                  </p:childTnLst>
                                </p:cTn>
                              </p:par>
                            </p:childTnLst>
                          </p:cTn>
                        </p:par>
                        <p:par>
                          <p:cTn id="34" fill="hold">
                            <p:stCondLst>
                              <p:cond delay="5000"/>
                            </p:stCondLst>
                            <p:childTnLst>
                              <p:par>
                                <p:cTn id="35" presetID="29" presetClass="entr" presetSubtype="0" fill="hold"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
                                            <p:txEl>
                                              <p:pRg st="5" end="5"/>
                                            </p:txEl>
                                          </p:spTgt>
                                        </p:tgtEl>
                                      </p:cBhvr>
                                    </p:animEffect>
                                  </p:childTnLst>
                                </p:cTn>
                              </p:par>
                            </p:childTnLst>
                          </p:cTn>
                        </p:par>
                        <p:par>
                          <p:cTn id="40" fill="hold">
                            <p:stCondLst>
                              <p:cond delay="6000"/>
                            </p:stCondLst>
                            <p:childTnLst>
                              <p:par>
                                <p:cTn id="41" presetID="29" presetClass="entr" presetSubtype="0" fill="hold"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3">
                                            <p:txEl>
                                              <p:pRg st="6" end="6"/>
                                            </p:txEl>
                                          </p:spTgt>
                                        </p:tgtEl>
                                      </p:cBhvr>
                                    </p:animEffect>
                                  </p:childTnLst>
                                </p:cTn>
                              </p:par>
                            </p:childTnLst>
                          </p:cTn>
                        </p:par>
                        <p:par>
                          <p:cTn id="46" fill="hold">
                            <p:stCondLst>
                              <p:cond delay="7000"/>
                            </p:stCondLst>
                            <p:childTnLst>
                              <p:par>
                                <p:cTn id="47" presetID="29" presetClass="entr" presetSubtype="0" fill="hold"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7" end="7"/>
                                            </p:txEl>
                                          </p:spTgt>
                                        </p:tgtEl>
                                      </p:cBhvr>
                                    </p:animEffect>
                                  </p:childTnLst>
                                </p:cTn>
                              </p:par>
                            </p:childTnLst>
                          </p:cTn>
                        </p:par>
                        <p:par>
                          <p:cTn id="52" fill="hold">
                            <p:stCondLst>
                              <p:cond delay="8000"/>
                            </p:stCondLst>
                            <p:childTnLst>
                              <p:par>
                                <p:cTn id="53" presetID="29" presetClass="entr" presetSubtype="0" fill="hold" nodeType="after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56"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3">
                                            <p:txEl>
                                              <p:pRg st="8" end="8"/>
                                            </p:txEl>
                                          </p:spTgt>
                                        </p:tgtEl>
                                      </p:cBhvr>
                                    </p:animEffect>
                                  </p:childTnLst>
                                </p:cTn>
                              </p:par>
                            </p:childTnLst>
                          </p:cTn>
                        </p:par>
                        <p:par>
                          <p:cTn id="58" fill="hold">
                            <p:stCondLst>
                              <p:cond delay="9000"/>
                            </p:stCondLst>
                            <p:childTnLst>
                              <p:par>
                                <p:cTn id="59" presetID="29" presetClass="entr" presetSubtype="0" fill="hold" nodeType="after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62"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63" dur="1000"/>
                                        <p:tgtEl>
                                          <p:spTgt spid="3">
                                            <p:txEl>
                                              <p:pRg st="9" end="9"/>
                                            </p:txEl>
                                          </p:spTgt>
                                        </p:tgtEl>
                                      </p:cBhvr>
                                    </p:animEffect>
                                  </p:childTnLst>
                                </p:cTn>
                              </p:par>
                            </p:childTnLst>
                          </p:cTn>
                        </p:par>
                        <p:par>
                          <p:cTn id="64" fill="hold">
                            <p:stCondLst>
                              <p:cond delay="10000"/>
                            </p:stCondLst>
                            <p:childTnLst>
                              <p:par>
                                <p:cTn id="65" presetID="29" presetClass="entr" presetSubtype="0" fill="hold" nodeType="after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68"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
                                            <p:txEl>
                                              <p:pRg st="10" end="10"/>
                                            </p:txEl>
                                          </p:spTgt>
                                        </p:tgtEl>
                                      </p:cBhvr>
                                    </p:animEffect>
                                  </p:childTnLst>
                                </p:cTn>
                              </p:par>
                            </p:childTnLst>
                          </p:cTn>
                        </p:par>
                        <p:par>
                          <p:cTn id="70" fill="hold">
                            <p:stCondLst>
                              <p:cond delay="11000"/>
                            </p:stCondLst>
                            <p:childTnLst>
                              <p:par>
                                <p:cTn id="71" presetID="29" presetClass="entr" presetSubtype="0" fill="hold" nodeType="after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p:cTn id="73" dur="10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74" dur="1000" fill="hold"/>
                                        <p:tgtEl>
                                          <p:spTgt spid="3">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75" dur="1000"/>
                                        <p:tgtEl>
                                          <p:spTgt spid="3">
                                            <p:txEl>
                                              <p:pRg st="11" end="11"/>
                                            </p:txEl>
                                          </p:spTgt>
                                        </p:tgtEl>
                                      </p:cBhvr>
                                    </p:animEffect>
                                  </p:childTnLst>
                                </p:cTn>
                              </p:par>
                            </p:childTnLst>
                          </p:cTn>
                        </p:par>
                        <p:par>
                          <p:cTn id="76" fill="hold">
                            <p:stCondLst>
                              <p:cond delay="12000"/>
                            </p:stCondLst>
                            <p:childTnLst>
                              <p:par>
                                <p:cTn id="77" presetID="29" presetClass="entr" presetSubtype="0" fill="hold" nodeType="after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p:cTn id="79" dur="10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80" dur="1000" fill="hold"/>
                                        <p:tgtEl>
                                          <p:spTgt spid="3">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81" dur="1000"/>
                                        <p:tgtEl>
                                          <p:spTgt spid="3">
                                            <p:txEl>
                                              <p:pRg st="12" end="12"/>
                                            </p:txEl>
                                          </p:spTgt>
                                        </p:tgtEl>
                                      </p:cBhvr>
                                    </p:animEffect>
                                  </p:childTnLst>
                                </p:cTn>
                              </p:par>
                            </p:childTnLst>
                          </p:cTn>
                        </p:par>
                        <p:par>
                          <p:cTn id="82" fill="hold">
                            <p:stCondLst>
                              <p:cond delay="13000"/>
                            </p:stCondLst>
                            <p:childTnLst>
                              <p:par>
                                <p:cTn id="83" presetID="29" presetClass="entr" presetSubtype="0" fill="hold" nodeType="after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p:cTn id="85" dur="1000" fill="hold"/>
                                        <p:tgtEl>
                                          <p:spTgt spid="3">
                                            <p:txEl>
                                              <p:pRg st="13" end="13"/>
                                            </p:txEl>
                                          </p:spTgt>
                                        </p:tgtEl>
                                        <p:attrNameLst>
                                          <p:attrName>ppt_x</p:attrName>
                                        </p:attrNameLst>
                                      </p:cBhvr>
                                      <p:tavLst>
                                        <p:tav tm="0">
                                          <p:val>
                                            <p:strVal val="#ppt_x-.2"/>
                                          </p:val>
                                        </p:tav>
                                        <p:tav tm="100000">
                                          <p:val>
                                            <p:strVal val="#ppt_x"/>
                                          </p:val>
                                        </p:tav>
                                      </p:tavLst>
                                    </p:anim>
                                    <p:anim calcmode="lin" valueType="num">
                                      <p:cBhvr>
                                        <p:cTn id="86" dur="1000" fill="hold"/>
                                        <p:tgtEl>
                                          <p:spTgt spid="3">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87" dur="1000"/>
                                        <p:tgtEl>
                                          <p:spTgt spid="3">
                                            <p:txEl>
                                              <p:pRg st="13" end="13"/>
                                            </p:txEl>
                                          </p:spTgt>
                                        </p:tgtEl>
                                      </p:cBhvr>
                                    </p:animEffect>
                                  </p:childTnLst>
                                </p:cTn>
                              </p:par>
                            </p:childTnLst>
                          </p:cTn>
                        </p:par>
                        <p:par>
                          <p:cTn id="88" fill="hold">
                            <p:stCondLst>
                              <p:cond delay="14000"/>
                            </p:stCondLst>
                            <p:childTnLst>
                              <p:par>
                                <p:cTn id="89" presetID="29" presetClass="entr" presetSubtype="0" fill="hold" nodeType="after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p:cTn id="91" dur="1000" fill="hold"/>
                                        <p:tgtEl>
                                          <p:spTgt spid="3">
                                            <p:txEl>
                                              <p:pRg st="14" end="14"/>
                                            </p:txEl>
                                          </p:spTgt>
                                        </p:tgtEl>
                                        <p:attrNameLst>
                                          <p:attrName>ppt_x</p:attrName>
                                        </p:attrNameLst>
                                      </p:cBhvr>
                                      <p:tavLst>
                                        <p:tav tm="0">
                                          <p:val>
                                            <p:strVal val="#ppt_x-.2"/>
                                          </p:val>
                                        </p:tav>
                                        <p:tav tm="100000">
                                          <p:val>
                                            <p:strVal val="#ppt_x"/>
                                          </p:val>
                                        </p:tav>
                                      </p:tavLst>
                                    </p:anim>
                                    <p:anim calcmode="lin" valueType="num">
                                      <p:cBhvr>
                                        <p:cTn id="92" dur="1000" fill="hold"/>
                                        <p:tgtEl>
                                          <p:spTgt spid="3">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93"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smtClean="0">
                <a:solidFill>
                  <a:srgbClr val="FF0000"/>
                </a:solidFill>
                <a:effectLst>
                  <a:outerShdw blurRad="50800" dist="38100" dir="2700000" algn="tl" rotWithShape="0">
                    <a:prstClr val="black">
                      <a:alpha val="40000"/>
                    </a:prstClr>
                  </a:outerShdw>
                </a:effectLst>
                <a:latin typeface="Book Antiqua" pitchFamily="18" charset="0"/>
              </a:rPr>
              <a:t>Claim Examples</a:t>
            </a:r>
            <a:endParaRPr lang="en-US" sz="5400" b="1" dirty="0">
              <a:solidFill>
                <a:srgbClr val="FF0000"/>
              </a:solidFill>
              <a:effectLst>
                <a:outerShdw blurRad="50800" dist="38100" dir="2700000" algn="tl" rotWithShape="0">
                  <a:prstClr val="black">
                    <a:alpha val="40000"/>
                  </a:prstClr>
                </a:outerShdw>
              </a:effectLst>
              <a:latin typeface="Book Antiqua" pitchFamily="18" charset="0"/>
            </a:endParaRPr>
          </a:p>
        </p:txBody>
      </p:sp>
      <p:sp>
        <p:nvSpPr>
          <p:cNvPr id="3" name="Slide Number Placeholder 2"/>
          <p:cNvSpPr>
            <a:spLocks noGrp="1"/>
          </p:cNvSpPr>
          <p:nvPr>
            <p:ph type="sldNum" sz="quarter" idx="12"/>
          </p:nvPr>
        </p:nvSpPr>
        <p:spPr/>
        <p:txBody>
          <a:bodyPr/>
          <a:lstStyle/>
          <a:p>
            <a:fld id="{F7034058-0050-48B9-9031-36DEAC97E560}" type="slidenum">
              <a:rPr lang="en-US" smtClean="0"/>
              <a:pPr/>
              <a:t>8</a:t>
            </a:fld>
            <a:endParaRPr lang="en-US"/>
          </a:p>
        </p:txBody>
      </p:sp>
    </p:spTree>
    <p:extLst>
      <p:ext uri="{BB962C8B-B14F-4D97-AF65-F5344CB8AC3E}">
        <p14:creationId xmlns:p14="http://schemas.microsoft.com/office/powerpoint/2010/main" val="2573214242"/>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caterpillar wheel loader model 966h"/>
          <p:cNvPicPr>
            <a:picLocks noChangeAspect="1" noChangeArrowheads="1"/>
          </p:cNvPicPr>
          <p:nvPr/>
        </p:nvPicPr>
        <p:blipFill>
          <a:blip r:embed="rId2" cstate="print"/>
          <a:srcRect/>
          <a:stretch>
            <a:fillRect/>
          </a:stretch>
        </p:blipFill>
        <p:spPr bwMode="auto">
          <a:xfrm>
            <a:off x="8382000" y="533400"/>
            <a:ext cx="3425370" cy="2571751"/>
          </a:xfrm>
          <a:prstGeom prst="rect">
            <a:avLst/>
          </a:prstGeom>
          <a:noFill/>
        </p:spPr>
      </p:pic>
      <p:sp>
        <p:nvSpPr>
          <p:cNvPr id="2" name="Rectangle 1"/>
          <p:cNvSpPr/>
          <p:nvPr/>
        </p:nvSpPr>
        <p:spPr>
          <a:xfrm>
            <a:off x="551543" y="480029"/>
            <a:ext cx="7830458" cy="5324535"/>
          </a:xfrm>
          <a:prstGeom prst="rect">
            <a:avLst/>
          </a:prstGeom>
        </p:spPr>
        <p:txBody>
          <a:bodyPr wrap="square">
            <a:spAutoFit/>
          </a:bodyPr>
          <a:lstStyle/>
          <a:p>
            <a:r>
              <a:rPr lang="en-US" sz="1600" dirty="0" smtClean="0">
                <a:latin typeface="Book Antiqua" pitchFamily="18" charset="0"/>
                <a:cs typeface="Arial" pitchFamily="34" charset="0"/>
              </a:rPr>
              <a:t>Covered under CPM policy.</a:t>
            </a:r>
          </a:p>
          <a:p>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Basis of sum insured on New Replacement Value (NRV).</a:t>
            </a:r>
          </a:p>
          <a:p>
            <a:pPr>
              <a:spcAft>
                <a:spcPts val="1200"/>
              </a:spcAft>
            </a:pPr>
            <a:r>
              <a:rPr lang="en-US" sz="1600" dirty="0" smtClean="0">
                <a:latin typeface="Book Antiqua" pitchFamily="18" charset="0"/>
                <a:cs typeface="Arial" pitchFamily="34" charset="0"/>
              </a:rPr>
              <a:t>Insured Claimed Rs. 42 </a:t>
            </a:r>
            <a:r>
              <a:rPr lang="en-US" sz="1600" dirty="0" smtClean="0">
                <a:latin typeface="Book Antiqua" pitchFamily="18" charset="0"/>
                <a:cs typeface="Arial" pitchFamily="34" charset="0"/>
              </a:rPr>
              <a:t>million for total loss</a:t>
            </a:r>
            <a:endParaRPr lang="en-US" sz="1600" dirty="0" smtClean="0">
              <a:latin typeface="Book Antiqua" pitchFamily="18" charset="0"/>
              <a:cs typeface="Arial" pitchFamily="34" charset="0"/>
            </a:endParaRPr>
          </a:p>
          <a:p>
            <a:pPr>
              <a:spcAft>
                <a:spcPts val="1200"/>
              </a:spcAft>
            </a:pPr>
            <a:r>
              <a:rPr lang="en-US" sz="1600" dirty="0" smtClean="0">
                <a:latin typeface="Book Antiqua" pitchFamily="18" charset="0"/>
                <a:cs typeface="Arial" pitchFamily="34" charset="0"/>
              </a:rPr>
              <a:t>Settled by loss adjuster for Rs. 15 million</a:t>
            </a:r>
          </a:p>
          <a:p>
            <a:pPr>
              <a:spcAft>
                <a:spcPts val="1200"/>
              </a:spcAft>
            </a:pPr>
            <a:r>
              <a:rPr lang="en-US" sz="1600" dirty="0" smtClean="0">
                <a:latin typeface="Book Antiqua" pitchFamily="18" charset="0"/>
                <a:cs typeface="Arial" pitchFamily="34" charset="0"/>
              </a:rPr>
              <a:t>Reasons for </a:t>
            </a:r>
            <a:r>
              <a:rPr lang="en-US" sz="1600" dirty="0" smtClean="0">
                <a:latin typeface="Book Antiqua" pitchFamily="18" charset="0"/>
                <a:cs typeface="Arial" pitchFamily="34" charset="0"/>
              </a:rPr>
              <a:t>drastic </a:t>
            </a:r>
            <a:r>
              <a:rPr lang="en-US" sz="1600" dirty="0" smtClean="0">
                <a:latin typeface="Book Antiqua" pitchFamily="18" charset="0"/>
                <a:cs typeface="Arial" pitchFamily="34" charset="0"/>
              </a:rPr>
              <a:t>reduction:</a:t>
            </a:r>
            <a:endParaRPr lang="en-US" sz="1600" b="1" dirty="0" smtClean="0">
              <a:latin typeface="Book Antiqua" pitchFamily="18" charset="0"/>
              <a:cs typeface="Arial" pitchFamily="34" charset="0"/>
            </a:endParaRPr>
          </a:p>
          <a:p>
            <a:pPr marL="285750" lvl="0" indent="-285750">
              <a:spcAft>
                <a:spcPts val="1200"/>
              </a:spcAft>
              <a:buFont typeface="Arial" pitchFamily="34" charset="0"/>
              <a:buChar char="•"/>
            </a:pPr>
            <a:r>
              <a:rPr lang="en-US" sz="1600" dirty="0" smtClean="0">
                <a:latin typeface="Book Antiqua" pitchFamily="18" charset="0"/>
                <a:cs typeface="Arial" pitchFamily="34" charset="0"/>
              </a:rPr>
              <a:t>Insured presumed that loss would be settled on declared values.</a:t>
            </a:r>
          </a:p>
          <a:p>
            <a:pPr marL="285750" lvl="0" indent="-285750">
              <a:spcAft>
                <a:spcPts val="1200"/>
              </a:spcAft>
              <a:buFont typeface="Arial" pitchFamily="34" charset="0"/>
              <a:buChar char="•"/>
            </a:pPr>
            <a:r>
              <a:rPr lang="en-US" sz="1600" dirty="0" smtClean="0">
                <a:latin typeface="Book Antiqua" pitchFamily="18" charset="0"/>
                <a:cs typeface="Arial" pitchFamily="34" charset="0"/>
              </a:rPr>
              <a:t>Whereas NRV is tool to calculate correct premium.</a:t>
            </a:r>
          </a:p>
          <a:p>
            <a:pPr marL="285750" lvl="0" indent="-285750">
              <a:spcAft>
                <a:spcPts val="1200"/>
              </a:spcAft>
              <a:buFont typeface="Arial" pitchFamily="34" charset="0"/>
              <a:buChar char="•"/>
            </a:pPr>
            <a:r>
              <a:rPr lang="en-US" sz="1600" dirty="0" smtClean="0">
                <a:latin typeface="Book Antiqua" pitchFamily="18" charset="0"/>
                <a:cs typeface="Arial" pitchFamily="34" charset="0"/>
              </a:rPr>
              <a:t>NRV has no relationship with the claim settlement</a:t>
            </a:r>
            <a:r>
              <a:rPr lang="en-US" sz="1600" dirty="0" smtClean="0">
                <a:latin typeface="Book Antiqua" pitchFamily="18" charset="0"/>
                <a:cs typeface="Arial" pitchFamily="34" charset="0"/>
              </a:rPr>
              <a:t>.</a:t>
            </a:r>
          </a:p>
          <a:p>
            <a:pPr marL="285750" lvl="0" indent="-285750">
              <a:spcAft>
                <a:spcPts val="1200"/>
              </a:spcAft>
              <a:buFont typeface="Arial" pitchFamily="34" charset="0"/>
              <a:buChar char="•"/>
            </a:pPr>
            <a:r>
              <a:rPr lang="en-US" sz="1600" dirty="0">
                <a:latin typeface="Book Antiqua" pitchFamily="18" charset="0"/>
                <a:cs typeface="Arial" pitchFamily="34" charset="0"/>
              </a:rPr>
              <a:t>Such machinery are subject to high wear &amp; tear.</a:t>
            </a:r>
          </a:p>
          <a:p>
            <a:pPr marL="285750" lvl="0" indent="-285750">
              <a:spcAft>
                <a:spcPts val="1200"/>
              </a:spcAft>
              <a:buFont typeface="Arial" pitchFamily="34" charset="0"/>
              <a:buChar char="•"/>
            </a:pPr>
            <a:r>
              <a:rPr lang="en-US" sz="1600" dirty="0">
                <a:latin typeface="Book Antiqua" pitchFamily="18" charset="0"/>
                <a:cs typeface="Arial" pitchFamily="34" charset="0"/>
              </a:rPr>
              <a:t>Obsolesce factor comes into account.</a:t>
            </a:r>
          </a:p>
          <a:p>
            <a:pPr marL="285750" lvl="0" indent="-285750">
              <a:spcAft>
                <a:spcPts val="1200"/>
              </a:spcAft>
              <a:buFont typeface="Arial" pitchFamily="34" charset="0"/>
              <a:buChar char="•"/>
            </a:pPr>
            <a:r>
              <a:rPr lang="en-US" sz="1600" dirty="0" smtClean="0">
                <a:latin typeface="Book Antiqua" pitchFamily="18" charset="0"/>
                <a:cs typeface="Arial" pitchFamily="34" charset="0"/>
              </a:rPr>
              <a:t>Wordings </a:t>
            </a:r>
            <a:r>
              <a:rPr lang="en-US" sz="1600" dirty="0" smtClean="0">
                <a:latin typeface="Book Antiqua" pitchFamily="18" charset="0"/>
                <a:cs typeface="Arial" pitchFamily="34" charset="0"/>
              </a:rPr>
              <a:t>defined in a manner to cater partial losses which are frequent in </a:t>
            </a:r>
            <a:r>
              <a:rPr lang="en-US" sz="1600" dirty="0" smtClean="0">
                <a:latin typeface="Book Antiqua" pitchFamily="18" charset="0"/>
                <a:cs typeface="Arial" pitchFamily="34" charset="0"/>
              </a:rPr>
              <a:t> </a:t>
            </a:r>
            <a:r>
              <a:rPr lang="en-US" sz="1600" dirty="0" smtClean="0">
                <a:latin typeface="Book Antiqua" pitchFamily="18" charset="0"/>
                <a:cs typeface="Arial" pitchFamily="34" charset="0"/>
              </a:rPr>
              <a:t>numbers.</a:t>
            </a:r>
          </a:p>
          <a:p>
            <a:pPr marL="285750" lvl="0" indent="-285750">
              <a:spcAft>
                <a:spcPts val="1200"/>
              </a:spcAft>
              <a:buFont typeface="Arial" pitchFamily="34" charset="0"/>
              <a:buChar char="•"/>
            </a:pPr>
            <a:r>
              <a:rPr lang="en-US" sz="1600" dirty="0" smtClean="0">
                <a:latin typeface="Book Antiqua" pitchFamily="18" charset="0"/>
                <a:cs typeface="Arial" pitchFamily="34" charset="0"/>
              </a:rPr>
              <a:t>Whereas in total loss depreciation would apply because chances of total loss is  quite rare</a:t>
            </a:r>
            <a:r>
              <a:rPr lang="en-US" sz="1600" dirty="0" smtClean="0">
                <a:latin typeface="Book Antiqua" pitchFamily="18" charset="0"/>
                <a:cs typeface="Arial" pitchFamily="34" charset="0"/>
              </a:rPr>
              <a:t>.</a:t>
            </a:r>
            <a:endParaRPr lang="en-US" sz="1600" dirty="0" smtClean="0">
              <a:latin typeface="Book Antiqua" pitchFamily="18" charset="0"/>
              <a:cs typeface="Arial" pitchFamily="34" charset="0"/>
            </a:endParaRPr>
          </a:p>
        </p:txBody>
      </p:sp>
      <p:sp>
        <p:nvSpPr>
          <p:cNvPr id="4" name="Rectangle 3"/>
          <p:cNvSpPr/>
          <p:nvPr/>
        </p:nvSpPr>
        <p:spPr>
          <a:xfrm>
            <a:off x="566067" y="29028"/>
            <a:ext cx="7663533" cy="369332"/>
          </a:xfrm>
          <a:prstGeom prst="rect">
            <a:avLst/>
          </a:prstGeom>
        </p:spPr>
        <p:txBody>
          <a:bodyPr wrap="square">
            <a:spAutoFit/>
          </a:bodyPr>
          <a:lstStyle/>
          <a:p>
            <a:r>
              <a:rPr lang="en-US" b="1" dirty="0" smtClean="0">
                <a:solidFill>
                  <a:srgbClr val="FF0000"/>
                </a:solidFill>
                <a:latin typeface="Book Antiqua" pitchFamily="18" charset="0"/>
                <a:cs typeface="Arial" pitchFamily="34" charset="0"/>
              </a:rPr>
              <a:t>Damage to Wheel Loader – Basis of Settlement in Engineering Policies</a:t>
            </a:r>
            <a:endParaRPr lang="en-US" dirty="0">
              <a:solidFill>
                <a:srgbClr val="FF0000"/>
              </a:solidFill>
              <a:latin typeface="Book Antiqua" pitchFamily="18" charset="0"/>
              <a:cs typeface="Arial" pitchFamily="34" charset="0"/>
            </a:endParaRPr>
          </a:p>
        </p:txBody>
      </p:sp>
      <p:pic>
        <p:nvPicPr>
          <p:cNvPr id="5122" name="Picture 2" descr="Image result for fire in wheel loader"/>
          <p:cNvPicPr>
            <a:picLocks noChangeAspect="1" noChangeArrowheads="1"/>
          </p:cNvPicPr>
          <p:nvPr/>
        </p:nvPicPr>
        <p:blipFill>
          <a:blip r:embed="rId3" cstate="print"/>
          <a:srcRect/>
          <a:stretch>
            <a:fillRect/>
          </a:stretch>
        </p:blipFill>
        <p:spPr bwMode="auto">
          <a:xfrm>
            <a:off x="8382000" y="3505200"/>
            <a:ext cx="3309258" cy="2360840"/>
          </a:xfrm>
          <a:prstGeom prst="rect">
            <a:avLst/>
          </a:prstGeom>
          <a:noFill/>
        </p:spPr>
      </p:pic>
      <p:sp>
        <p:nvSpPr>
          <p:cNvPr id="3" name="Slide Number Placeholder 2"/>
          <p:cNvSpPr>
            <a:spLocks noGrp="1"/>
          </p:cNvSpPr>
          <p:nvPr>
            <p:ph type="sldNum" sz="quarter" idx="12"/>
          </p:nvPr>
        </p:nvSpPr>
        <p:spPr/>
        <p:txBody>
          <a:bodyPr/>
          <a:lstStyle/>
          <a:p>
            <a:fld id="{F7034058-0050-48B9-9031-36DEAC97E560}" type="slidenum">
              <a:rPr lang="en-US" smtClean="0"/>
              <a:pPr/>
              <a:t>9</a:t>
            </a:fld>
            <a:endParaRPr lang="en-US"/>
          </a:p>
        </p:txBody>
      </p:sp>
    </p:spTree>
    <p:extLst>
      <p:ext uri="{BB962C8B-B14F-4D97-AF65-F5344CB8AC3E}">
        <p14:creationId xmlns:p14="http://schemas.microsoft.com/office/powerpoint/2010/main" val="974081549"/>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1000"/>
                                        <p:tgtEl>
                                          <p:spTgt spid="4">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1000"/>
                                        <p:tgtEl>
                                          <p:spTgt spid="2">
                                            <p:txEl>
                                              <p:pRg st="0" end="0"/>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dissolve">
                                      <p:cBhvr>
                                        <p:cTn id="15" dur="1000"/>
                                        <p:tgtEl>
                                          <p:spTgt spid="2">
                                            <p:txEl>
                                              <p:pRg st="2" end="2"/>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dissolve">
                                      <p:cBhvr>
                                        <p:cTn id="19" dur="500"/>
                                        <p:tgtEl>
                                          <p:spTgt spid="2">
                                            <p:txEl>
                                              <p:pRg st="3" end="3"/>
                                            </p:txEl>
                                          </p:spTgt>
                                        </p:tgtEl>
                                      </p:cBhvr>
                                    </p:animEffect>
                                  </p:childTnLst>
                                </p:cTn>
                              </p:par>
                            </p:childTnLst>
                          </p:cTn>
                        </p:par>
                        <p:par>
                          <p:cTn id="20" fill="hold">
                            <p:stCondLst>
                              <p:cond delay="3500"/>
                            </p:stCondLst>
                            <p:childTnLst>
                              <p:par>
                                <p:cTn id="21" presetID="9"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ssolve">
                                      <p:cBhvr>
                                        <p:cTn id="23" dur="500"/>
                                        <p:tgtEl>
                                          <p:spTgt spid="2">
                                            <p:txEl>
                                              <p:pRg st="4" end="4"/>
                                            </p:txEl>
                                          </p:spTgt>
                                        </p:tgtEl>
                                      </p:cBhvr>
                                    </p:animEffect>
                                  </p:childTnLst>
                                </p:cTn>
                              </p:par>
                            </p:childTnLst>
                          </p:cTn>
                        </p:par>
                        <p:par>
                          <p:cTn id="24" fill="hold">
                            <p:stCondLst>
                              <p:cond delay="4000"/>
                            </p:stCondLst>
                            <p:childTnLst>
                              <p:par>
                                <p:cTn id="25" presetID="9"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500"/>
                                        <p:tgtEl>
                                          <p:spTgt spid="2">
                                            <p:txEl>
                                              <p:pRg st="5" end="5"/>
                                            </p:txEl>
                                          </p:spTgt>
                                        </p:tgtEl>
                                      </p:cBhvr>
                                    </p:animEffect>
                                  </p:childTnLst>
                                </p:cTn>
                              </p:par>
                            </p:childTnLst>
                          </p:cTn>
                        </p:par>
                        <p:par>
                          <p:cTn id="28" fill="hold">
                            <p:stCondLst>
                              <p:cond delay="4500"/>
                            </p:stCondLst>
                            <p:childTnLst>
                              <p:par>
                                <p:cTn id="29" presetID="9"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dissolve">
                                      <p:cBhvr>
                                        <p:cTn id="31" dur="500"/>
                                        <p:tgtEl>
                                          <p:spTgt spid="2">
                                            <p:txEl>
                                              <p:pRg st="6" end="6"/>
                                            </p:txEl>
                                          </p:spTgt>
                                        </p:tgtEl>
                                      </p:cBhvr>
                                    </p:animEffect>
                                  </p:childTnLst>
                                </p:cTn>
                              </p:par>
                            </p:childTnLst>
                          </p:cTn>
                        </p:par>
                        <p:par>
                          <p:cTn id="32" fill="hold">
                            <p:stCondLst>
                              <p:cond delay="5000"/>
                            </p:stCondLst>
                            <p:childTnLst>
                              <p:par>
                                <p:cTn id="33" presetID="9" presetClass="entr" presetSubtype="0" fill="hold"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dissolve">
                                      <p:cBhvr>
                                        <p:cTn id="35" dur="500"/>
                                        <p:tgtEl>
                                          <p:spTgt spid="2">
                                            <p:txEl>
                                              <p:pRg st="7" end="7"/>
                                            </p:txEl>
                                          </p:spTgt>
                                        </p:tgtEl>
                                      </p:cBhvr>
                                    </p:animEffect>
                                  </p:childTnLst>
                                </p:cTn>
                              </p:par>
                            </p:childTnLst>
                          </p:cTn>
                        </p:par>
                        <p:par>
                          <p:cTn id="36" fill="hold">
                            <p:stCondLst>
                              <p:cond delay="5500"/>
                            </p:stCondLst>
                            <p:childTnLst>
                              <p:par>
                                <p:cTn id="37" presetID="9" presetClass="entr" presetSubtype="0" fill="hold"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dissolve">
                                      <p:cBhvr>
                                        <p:cTn id="39" dur="500"/>
                                        <p:tgtEl>
                                          <p:spTgt spid="2">
                                            <p:txEl>
                                              <p:pRg st="8" end="8"/>
                                            </p:txEl>
                                          </p:spTgt>
                                        </p:tgtEl>
                                      </p:cBhvr>
                                    </p:animEffect>
                                  </p:childTnLst>
                                </p:cTn>
                              </p:par>
                            </p:childTnLst>
                          </p:cTn>
                        </p:par>
                        <p:par>
                          <p:cTn id="40" fill="hold">
                            <p:stCondLst>
                              <p:cond delay="6000"/>
                            </p:stCondLst>
                            <p:childTnLst>
                              <p:par>
                                <p:cTn id="41" presetID="9" presetClass="entr" presetSubtype="0" fill="hold"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dissolve">
                                      <p:cBhvr>
                                        <p:cTn id="43" dur="500"/>
                                        <p:tgtEl>
                                          <p:spTgt spid="2">
                                            <p:txEl>
                                              <p:pRg st="9" end="9"/>
                                            </p:txEl>
                                          </p:spTgt>
                                        </p:tgtEl>
                                      </p:cBhvr>
                                    </p:animEffect>
                                  </p:childTnLst>
                                </p:cTn>
                              </p:par>
                            </p:childTnLst>
                          </p:cTn>
                        </p:par>
                        <p:par>
                          <p:cTn id="44" fill="hold">
                            <p:stCondLst>
                              <p:cond delay="6500"/>
                            </p:stCondLst>
                            <p:childTnLst>
                              <p:par>
                                <p:cTn id="45" presetID="9" presetClass="entr" presetSubtype="0" fill="hold"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dissolve">
                                      <p:cBhvr>
                                        <p:cTn id="47" dur="500"/>
                                        <p:tgtEl>
                                          <p:spTgt spid="2">
                                            <p:txEl>
                                              <p:pRg st="10" end="10"/>
                                            </p:txEl>
                                          </p:spTgt>
                                        </p:tgtEl>
                                      </p:cBhvr>
                                    </p:animEffect>
                                  </p:childTnLst>
                                </p:cTn>
                              </p:par>
                            </p:childTnLst>
                          </p:cTn>
                        </p:par>
                        <p:par>
                          <p:cTn id="48" fill="hold">
                            <p:stCondLst>
                              <p:cond delay="7000"/>
                            </p:stCondLst>
                            <p:childTnLst>
                              <p:par>
                                <p:cTn id="49" presetID="9" presetClass="entr" presetSubtype="0" fill="hold"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dissolve">
                                      <p:cBhvr>
                                        <p:cTn id="51" dur="500"/>
                                        <p:tgtEl>
                                          <p:spTgt spid="2">
                                            <p:txEl>
                                              <p:pRg st="11" end="11"/>
                                            </p:txEl>
                                          </p:spTgt>
                                        </p:tgtEl>
                                      </p:cBhvr>
                                    </p:animEffect>
                                  </p:childTnLst>
                                </p:cTn>
                              </p:par>
                            </p:childTnLst>
                          </p:cTn>
                        </p:par>
                        <p:par>
                          <p:cTn id="52" fill="hold">
                            <p:stCondLst>
                              <p:cond delay="7500"/>
                            </p:stCondLst>
                            <p:childTnLst>
                              <p:par>
                                <p:cTn id="53" presetID="9" presetClass="entr" presetSubtype="0" fill="hold"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dissolve">
                                      <p:cBhvr>
                                        <p:cTn id="55" dur="500"/>
                                        <p:tgtEl>
                                          <p:spTgt spid="2">
                                            <p:txEl>
                                              <p:pRg st="12" end="1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49" presetClass="path" presetSubtype="0" accel="50000" decel="50000" fill="hold" nodeType="clickEffect">
                                  <p:stCondLst>
                                    <p:cond delay="0"/>
                                  </p:stCondLst>
                                  <p:childTnLst>
                                    <p:animMotion origin="layout" path="M 1.23746E-6 -1.85185E-6 L -0.41709 -0.1831 " pathEditMode="relative" rAng="0" ptsTypes="AA">
                                      <p:cBhvr>
                                        <p:cTn id="59" dur="2000" fill="hold"/>
                                        <p:tgtEl>
                                          <p:spTgt spid="5122"/>
                                        </p:tgtEl>
                                        <p:attrNameLst>
                                          <p:attrName>ppt_x</p:attrName>
                                          <p:attrName>ppt_y</p:attrName>
                                        </p:attrNameLst>
                                      </p:cBhvr>
                                      <p:rCtr x="-20854" y="-9167"/>
                                    </p:animMotion>
                                  </p:childTnLst>
                                </p:cTn>
                              </p:par>
                            </p:childTnLst>
                          </p:cTn>
                        </p:par>
                        <p:par>
                          <p:cTn id="60" fill="hold">
                            <p:stCondLst>
                              <p:cond delay="2000"/>
                            </p:stCondLst>
                            <p:childTnLst>
                              <p:par>
                                <p:cTn id="61" presetID="6" presetClass="emph" presetSubtype="0" fill="hold" nodeType="afterEffect">
                                  <p:stCondLst>
                                    <p:cond delay="0"/>
                                  </p:stCondLst>
                                  <p:childTnLst>
                                    <p:animScale>
                                      <p:cBhvr>
                                        <p:cTn id="62" dur="2000" fill="hold"/>
                                        <p:tgtEl>
                                          <p:spTgt spid="5122"/>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3980</TotalTime>
  <Words>2625</Words>
  <Application>Microsoft Office PowerPoint</Application>
  <PresentationFormat>Custom</PresentationFormat>
  <Paragraphs>351</Paragraphs>
  <Slides>29</Slides>
  <Notes>1</Notes>
  <HiddenSlides>0</HiddenSlides>
  <MMClips>1</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What is Your Why</vt:lpstr>
      <vt:lpstr>PowerPoint Presentation</vt:lpstr>
      <vt:lpstr>PowerPoint Presentation</vt:lpstr>
      <vt:lpstr>PowerPoint Presentation</vt:lpstr>
      <vt:lpstr>PowerPoint Presentation</vt:lpstr>
      <vt:lpstr>PowerPoint Presentation</vt:lpstr>
      <vt:lpstr>Claim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Claim Management</dc:title>
  <dc:creator>priyanka</dc:creator>
  <cp:lastModifiedBy>Khurram PC</cp:lastModifiedBy>
  <cp:revision>705</cp:revision>
  <dcterms:created xsi:type="dcterms:W3CDTF">2015-04-07T16:03:17Z</dcterms:created>
  <dcterms:modified xsi:type="dcterms:W3CDTF">2017-03-22T03:48:05Z</dcterms:modified>
</cp:coreProperties>
</file>